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8"/>
  </p:notesMasterIdLst>
  <p:sldIdLst>
    <p:sldId id="256" r:id="rId2"/>
    <p:sldId id="442" r:id="rId3"/>
    <p:sldId id="302" r:id="rId4"/>
    <p:sldId id="400" r:id="rId5"/>
    <p:sldId id="303" r:id="rId6"/>
    <p:sldId id="402" r:id="rId7"/>
    <p:sldId id="404" r:id="rId8"/>
    <p:sldId id="390" r:id="rId9"/>
    <p:sldId id="403" r:id="rId10"/>
    <p:sldId id="405" r:id="rId11"/>
    <p:sldId id="391" r:id="rId12"/>
    <p:sldId id="398" r:id="rId13"/>
    <p:sldId id="399" r:id="rId14"/>
    <p:sldId id="304" r:id="rId15"/>
    <p:sldId id="374" r:id="rId16"/>
    <p:sldId id="352" r:id="rId17"/>
    <p:sldId id="443" r:id="rId18"/>
    <p:sldId id="428" r:id="rId19"/>
    <p:sldId id="430" r:id="rId20"/>
    <p:sldId id="431" r:id="rId21"/>
    <p:sldId id="432" r:id="rId22"/>
    <p:sldId id="420" r:id="rId23"/>
    <p:sldId id="424" r:id="rId24"/>
    <p:sldId id="426" r:id="rId25"/>
    <p:sldId id="425" r:id="rId26"/>
    <p:sldId id="421" r:id="rId27"/>
    <p:sldId id="422" r:id="rId28"/>
    <p:sldId id="406" r:id="rId29"/>
    <p:sldId id="441" r:id="rId30"/>
    <p:sldId id="407" r:id="rId31"/>
    <p:sldId id="408" r:id="rId32"/>
    <p:sldId id="409" r:id="rId33"/>
    <p:sldId id="401" r:id="rId34"/>
    <p:sldId id="410" r:id="rId35"/>
    <p:sldId id="415" r:id="rId36"/>
    <p:sldId id="434" r:id="rId37"/>
    <p:sldId id="411" r:id="rId38"/>
    <p:sldId id="437" r:id="rId39"/>
    <p:sldId id="438" r:id="rId40"/>
    <p:sldId id="439" r:id="rId41"/>
    <p:sldId id="436" r:id="rId42"/>
    <p:sldId id="416" r:id="rId43"/>
    <p:sldId id="412" r:id="rId44"/>
    <p:sldId id="418" r:id="rId45"/>
    <p:sldId id="440" r:id="rId46"/>
    <p:sldId id="348" r:id="rId47"/>
  </p:sldIdLst>
  <p:sldSz cx="9144000" cy="6858000" type="screen4x3"/>
  <p:notesSz cx="6889750" cy="1002188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0066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77845" autoAdjust="0"/>
  </p:normalViewPr>
  <p:slideViewPr>
    <p:cSldViewPr>
      <p:cViewPr>
        <p:scale>
          <a:sx n="70" d="100"/>
          <a:sy n="70" d="100"/>
        </p:scale>
        <p:origin x="-1886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budżet WTZ 2025</c:v>
                </c:pt>
              </c:strCache>
            </c:strRef>
          </c:tx>
          <c:dLbls>
            <c:dLbl>
              <c:idx val="0"/>
              <c:layout>
                <c:manualLayout>
                  <c:x val="-0.15913555944395838"/>
                  <c:y val="-1.3728570030289749E-2"/>
                </c:manualLayout>
              </c:layout>
              <c:showVal val="1"/>
            </c:dLbl>
            <c:showVal val="1"/>
            <c:showLeaderLines val="1"/>
          </c:dLbls>
          <c:cat>
            <c:strRef>
              <c:f>Arkusz1!$A$2:$A$10</c:f>
              <c:strCache>
                <c:ptCount val="9"/>
                <c:pt idx="0">
                  <c:v>1. wynagrodzenia </c:v>
                </c:pt>
                <c:pt idx="1">
                  <c:v>2. materiały i  usługi do bieżącej działalności</c:v>
                </c:pt>
                <c:pt idx="2">
                  <c:v>3. dowóz</c:v>
                </c:pt>
                <c:pt idx="3">
                  <c:v>4. szkolenia</c:v>
                </c:pt>
                <c:pt idx="4">
                  <c:v>5. ubezpieczenia</c:v>
                </c:pt>
                <c:pt idx="5">
                  <c:v>6. wycieczki</c:v>
                </c:pt>
                <c:pt idx="6">
                  <c:v>8. materiały do terapii</c:v>
                </c:pt>
                <c:pt idx="7">
                  <c:v>9. środki do treningu ekonomicznego</c:v>
                </c:pt>
                <c:pt idx="8">
                  <c:v>10. dodatkowe środki na remont WTZ</c:v>
                </c:pt>
              </c:strCache>
            </c:strRef>
          </c:cat>
          <c:val>
            <c:numRef>
              <c:f>Arkusz1!$B$2:$B$10</c:f>
              <c:numCache>
                <c:formatCode>0.00%</c:formatCode>
                <c:ptCount val="9"/>
                <c:pt idx="0">
                  <c:v>0.70600000000000063</c:v>
                </c:pt>
                <c:pt idx="1">
                  <c:v>0.14750000000000016</c:v>
                </c:pt>
                <c:pt idx="2">
                  <c:v>5.3100000000000022E-2</c:v>
                </c:pt>
                <c:pt idx="3">
                  <c:v>2.8000000000000026E-3</c:v>
                </c:pt>
                <c:pt idx="4">
                  <c:v>1.8000000000000032E-3</c:v>
                </c:pt>
                <c:pt idx="5">
                  <c:v>2.7600000000000048E-2</c:v>
                </c:pt>
                <c:pt idx="6">
                  <c:v>2.9399999999999999E-2</c:v>
                </c:pt>
                <c:pt idx="7">
                  <c:v>2.0500000000000001E-2</c:v>
                </c:pt>
                <c:pt idx="8">
                  <c:v>1.1299999999999999E-2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480327111889092"/>
          <c:y val="3.7076641690018078E-2"/>
          <c:w val="0.33593746962185417"/>
          <c:h val="0.96292335830998332"/>
        </c:manualLayout>
      </c:layout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pl-PL"/>
              </a:p>
            </c:txPr>
            <c:showVal val="1"/>
          </c:dLbls>
          <c:cat>
            <c:strRef>
              <c:f>Arkusz1!$A$2:$A$3</c:f>
              <c:strCache>
                <c:ptCount val="2"/>
                <c:pt idx="0">
                  <c:v>kwota na jednego uczestnika</c:v>
                </c:pt>
                <c:pt idx="1">
                  <c:v>wzrost w stosunku do roku poprzedniego</c:v>
                </c:pt>
              </c:strCache>
            </c:strRef>
          </c:cat>
          <c:val>
            <c:numRef>
              <c:f>Arkusz1!$B$2:$B$3</c:f>
              <c:numCache>
                <c:formatCode>#,##0</c:formatCode>
                <c:ptCount val="2"/>
                <c:pt idx="0">
                  <c:v>20496</c:v>
                </c:pt>
                <c:pt idx="1">
                  <c:v>2400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pl-PL"/>
              </a:p>
            </c:txPr>
            <c:showVal val="1"/>
          </c:dLbls>
          <c:cat>
            <c:strRef>
              <c:f>Arkusz1!$A$2:$A$3</c:f>
              <c:strCache>
                <c:ptCount val="2"/>
                <c:pt idx="0">
                  <c:v>kwota na jednego uczestnika</c:v>
                </c:pt>
                <c:pt idx="1">
                  <c:v>wzrost w stosunku do roku poprzedniego</c:v>
                </c:pt>
              </c:strCache>
            </c:strRef>
          </c:cat>
          <c:val>
            <c:numRef>
              <c:f>Arkusz1!$C$2:$C$3</c:f>
              <c:numCache>
                <c:formatCode>#,##0</c:formatCode>
                <c:ptCount val="2"/>
                <c:pt idx="0">
                  <c:v>21696</c:v>
                </c:pt>
                <c:pt idx="1">
                  <c:v>1200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pl-PL"/>
              </a:p>
            </c:txPr>
            <c:showVal val="1"/>
          </c:dLbls>
          <c:cat>
            <c:strRef>
              <c:f>Arkusz1!$A$2:$A$3</c:f>
              <c:strCache>
                <c:ptCount val="2"/>
                <c:pt idx="0">
                  <c:v>kwota na jednego uczestnika</c:v>
                </c:pt>
                <c:pt idx="1">
                  <c:v>wzrost w stosunku do roku poprzedniego</c:v>
                </c:pt>
              </c:strCache>
            </c:strRef>
          </c:cat>
          <c:val>
            <c:numRef>
              <c:f>Arkusz1!$D$2:$D$3</c:f>
              <c:numCache>
                <c:formatCode>#,##0</c:formatCode>
                <c:ptCount val="2"/>
                <c:pt idx="0">
                  <c:v>25896</c:v>
                </c:pt>
                <c:pt idx="1">
                  <c:v>4200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pl-PL"/>
              </a:p>
            </c:txPr>
            <c:showVal val="1"/>
          </c:dLbls>
          <c:cat>
            <c:strRef>
              <c:f>Arkusz1!$A$2:$A$3</c:f>
              <c:strCache>
                <c:ptCount val="2"/>
                <c:pt idx="0">
                  <c:v>kwota na jednego uczestnika</c:v>
                </c:pt>
                <c:pt idx="1">
                  <c:v>wzrost w stosunku do roku poprzedniego</c:v>
                </c:pt>
              </c:strCache>
            </c:strRef>
          </c:cat>
          <c:val>
            <c:numRef>
              <c:f>Arkusz1!$E$2:$E$3</c:f>
              <c:numCache>
                <c:formatCode>#,##0</c:formatCode>
                <c:ptCount val="2"/>
                <c:pt idx="0">
                  <c:v>29496</c:v>
                </c:pt>
                <c:pt idx="1">
                  <c:v>3600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2024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pl-PL"/>
              </a:p>
            </c:txPr>
            <c:showVal val="1"/>
          </c:dLbls>
          <c:cat>
            <c:strRef>
              <c:f>Arkusz1!$A$2:$A$3</c:f>
              <c:strCache>
                <c:ptCount val="2"/>
                <c:pt idx="0">
                  <c:v>kwota na jednego uczestnika</c:v>
                </c:pt>
                <c:pt idx="1">
                  <c:v>wzrost w stosunku do roku poprzedniego</c:v>
                </c:pt>
              </c:strCache>
            </c:strRef>
          </c:cat>
          <c:val>
            <c:numRef>
              <c:f>Arkusz1!$F$2:$F$3</c:f>
              <c:numCache>
                <c:formatCode>#,##0</c:formatCode>
                <c:ptCount val="2"/>
                <c:pt idx="0">
                  <c:v>33696</c:v>
                </c:pt>
                <c:pt idx="1">
                  <c:v>4200</c:v>
                </c:pt>
              </c:numCache>
            </c:numRef>
          </c:val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2025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pl-PL"/>
              </a:p>
            </c:txPr>
            <c:showVal val="1"/>
          </c:dLbls>
          <c:cat>
            <c:strRef>
              <c:f>Arkusz1!$A$2:$A$3</c:f>
              <c:strCache>
                <c:ptCount val="2"/>
                <c:pt idx="0">
                  <c:v>kwota na jednego uczestnika</c:v>
                </c:pt>
                <c:pt idx="1">
                  <c:v>wzrost w stosunku do roku poprzedniego</c:v>
                </c:pt>
              </c:strCache>
            </c:strRef>
          </c:cat>
          <c:val>
            <c:numRef>
              <c:f>Arkusz1!$G$2:$G$3</c:f>
              <c:numCache>
                <c:formatCode>#,##0</c:formatCode>
                <c:ptCount val="2"/>
                <c:pt idx="0">
                  <c:v>35196</c:v>
                </c:pt>
                <c:pt idx="1">
                  <c:v>1500</c:v>
                </c:pt>
              </c:numCache>
            </c:numRef>
          </c:val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2026</c:v>
                </c:pt>
              </c:strCache>
            </c:strRef>
          </c:tx>
          <c:cat>
            <c:strRef>
              <c:f>Arkusz1!$A$2:$A$3</c:f>
              <c:strCache>
                <c:ptCount val="2"/>
                <c:pt idx="0">
                  <c:v>kwota na jednego uczestnika</c:v>
                </c:pt>
                <c:pt idx="1">
                  <c:v>wzrost w stosunku do roku poprzedniego</c:v>
                </c:pt>
              </c:strCache>
            </c:strRef>
          </c:cat>
          <c:val>
            <c:numRef>
              <c:f>Arkusz1!$H$2:$H$3</c:f>
              <c:numCache>
                <c:formatCode>#,##0</c:formatCode>
                <c:ptCount val="2"/>
                <c:pt idx="0">
                  <c:v>38496</c:v>
                </c:pt>
                <c:pt idx="1">
                  <c:v>3300</c:v>
                </c:pt>
              </c:numCache>
            </c:numRef>
          </c:val>
        </c:ser>
        <c:dLbls>
          <c:showVal val="1"/>
        </c:dLbls>
        <c:overlap val="-25"/>
        <c:axId val="156077056"/>
        <c:axId val="156095232"/>
      </c:barChart>
      <c:catAx>
        <c:axId val="156077056"/>
        <c:scaling>
          <c:orientation val="minMax"/>
        </c:scaling>
        <c:axPos val="b"/>
        <c:majorTickMark val="none"/>
        <c:tickLblPos val="nextTo"/>
        <c:crossAx val="156095232"/>
        <c:crosses val="autoZero"/>
        <c:auto val="1"/>
        <c:lblAlgn val="ctr"/>
        <c:lblOffset val="100"/>
      </c:catAx>
      <c:valAx>
        <c:axId val="156095232"/>
        <c:scaling>
          <c:orientation val="minMax"/>
        </c:scaling>
        <c:delete val="1"/>
        <c:axPos val="l"/>
        <c:numFmt formatCode="#,##0" sourceLinked="1"/>
        <c:tickLblPos val="none"/>
        <c:crossAx val="156077056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9" cy="501095"/>
          </a:xfrm>
          <a:prstGeom prst="rect">
            <a:avLst/>
          </a:prstGeom>
        </p:spPr>
        <p:txBody>
          <a:bodyPr vert="horz" lIns="96627" tIns="48313" rIns="96627" bIns="48313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902598" y="0"/>
            <a:ext cx="2985559" cy="501095"/>
          </a:xfrm>
          <a:prstGeom prst="rect">
            <a:avLst/>
          </a:prstGeom>
        </p:spPr>
        <p:txBody>
          <a:bodyPr vert="horz" lIns="96627" tIns="48313" rIns="96627" bIns="48313" rtlCol="0"/>
          <a:lstStyle>
            <a:lvl1pPr algn="r">
              <a:defRPr sz="1300"/>
            </a:lvl1pPr>
          </a:lstStyle>
          <a:p>
            <a:fld id="{0494A9A4-32F0-4C6F-B4C1-DB4EE3644566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3325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7" tIns="48313" rIns="96627" bIns="48313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975" y="4760398"/>
            <a:ext cx="5511800" cy="4509850"/>
          </a:xfrm>
          <a:prstGeom prst="rect">
            <a:avLst/>
          </a:prstGeom>
        </p:spPr>
        <p:txBody>
          <a:bodyPr vert="horz" lIns="96627" tIns="48313" rIns="96627" bIns="48313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5559" cy="501095"/>
          </a:xfrm>
          <a:prstGeom prst="rect">
            <a:avLst/>
          </a:prstGeom>
        </p:spPr>
        <p:txBody>
          <a:bodyPr vert="horz" lIns="96627" tIns="48313" rIns="96627" bIns="48313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902598" y="9519054"/>
            <a:ext cx="2985559" cy="501095"/>
          </a:xfrm>
          <a:prstGeom prst="rect">
            <a:avLst/>
          </a:prstGeom>
        </p:spPr>
        <p:txBody>
          <a:bodyPr vert="horz" lIns="96627" tIns="48313" rIns="96627" bIns="48313" rtlCol="0" anchor="b"/>
          <a:lstStyle>
            <a:lvl1pPr algn="r">
              <a:defRPr sz="1300"/>
            </a:lvl1pPr>
          </a:lstStyle>
          <a:p>
            <a:fld id="{007A4951-FC68-4E83-912B-EC627D220B2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986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A4951-FC68-4E83-912B-EC627D220B2F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8873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fld id="{22C92185-FEF4-4507-961F-B82BFE06B21A}" type="slidenum">
              <a:rPr lang="pl-PL" smtClean="0"/>
              <a:pPr/>
              <a:t>44</a:t>
            </a:fld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A4951-FC68-4E83-912B-EC627D220B2F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A4951-FC68-4E83-912B-EC627D220B2F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25316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08015-BF1D-4082-B7DA-6ADD717152C1}" type="datetimeFigureOut">
              <a:rPr lang="pl-PL" smtClean="0"/>
              <a:pPr/>
              <a:t>29.04.2026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A6489-30B6-48B4-8079-6A56991FFAB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5%20lecie%20WTZ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001156" cy="6572272"/>
          </a:xfrm>
        </p:spPr>
        <p:txBody>
          <a:bodyPr>
            <a:noAutofit/>
          </a:bodyPr>
          <a:lstStyle/>
          <a:p>
            <a:r>
              <a:rPr lang="pl-PL" sz="4800" i="1" dirty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pl-PL" sz="4800" i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Sprawozdanie  </a:t>
            </a:r>
            <a:b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Warsztat Terapii Zajęciowej  </a:t>
            </a:r>
            <a:b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w Wąbrzeźnie </a:t>
            </a:r>
            <a:b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za </a:t>
            </a:r>
            <a:r>
              <a:rPr lang="pl-PL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2025r</a:t>
            </a:r>
            <a: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siedziba ul. Matejki 18</a:t>
            </a:r>
            <a:b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prowadzony przez Wąbrzeskie Stowarzyszenie Pomocy Dzieciom Specjalnej Troski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endParaRPr lang="pl-PL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8596" y="6429396"/>
            <a:ext cx="8501122" cy="214314"/>
          </a:xfrm>
        </p:spPr>
        <p:txBody>
          <a:bodyPr>
            <a:normAutofit fontScale="32500" lnSpcReduction="20000"/>
          </a:bodyPr>
          <a:lstStyle/>
          <a:p>
            <a:endParaRPr lang="pl-PL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Obraz 3" descr="małe logoWTZ"/>
          <p:cNvPicPr/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116632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aniapelka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88640"/>
            <a:ext cx="2304479" cy="1317270"/>
          </a:xfrm>
          <a:prstGeom prst="rect">
            <a:avLst/>
          </a:prstGeom>
        </p:spPr>
      </p:pic>
    </p:spTree>
  </p:cSld>
  <p:clrMapOvr>
    <a:masterClrMapping/>
  </p:clrMapOvr>
  <p:transition advTm="115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20260209_074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465004" y="1179005"/>
            <a:ext cx="6857998" cy="4499992"/>
          </a:xfrm>
        </p:spPr>
      </p:pic>
      <p:pic>
        <p:nvPicPr>
          <p:cNvPr id="8" name="Obraz 7" descr="20260209_074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06996" y="1106996"/>
            <a:ext cx="6858000" cy="4644008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FF5AAF-C9B7-0E1C-9D8F-4AD36A10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BUDŻET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5EE986D-6113-B46A-BFF1-2C3FF2632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Wycieczki: 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Pięciodniowa  do Zakopanego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Wycieczka do Jantaru, 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wyjazdy na koncerty, do kina,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Środki do treningu ekonomicznego: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2025r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Kwotę środków do treningu ekonomicznego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utrzymano na poziomie 70zł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uczestnika.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Wydatkowanie środków ze sprzedaży produktów i usług: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 środków uzyskanych ze sprzedaży pokryto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koszty organizacji balu z okazji 25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lecia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WTZ, uroczystość z okazji Dnia Terapii Zajęciowej, spotkanie wigilijne. 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18861834"/>
      </p:ext>
    </p:extLst>
  </p:cSld>
  <p:clrMapOvr>
    <a:masterClrMapping/>
  </p:clrMapOvr>
  <p:transition advTm="87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Uczestnicy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Podział na miejsce zamieszkania</a:t>
            </a:r>
            <a:br>
              <a:rPr lang="pl-PL" dirty="0" smtClean="0"/>
            </a:br>
            <a:r>
              <a:rPr lang="pl-PL" dirty="0" smtClean="0"/>
              <a:t>stan na 31.12.2025</a:t>
            </a:r>
          </a:p>
          <a:p>
            <a:r>
              <a:rPr lang="pl-PL" dirty="0" smtClean="0"/>
              <a:t>Miasto Wąbrzeźno – 25 ON</a:t>
            </a:r>
          </a:p>
          <a:p>
            <a:r>
              <a:rPr lang="pl-PL" dirty="0" smtClean="0"/>
              <a:t>Gmina Dębowa Łąka – 8 ON</a:t>
            </a:r>
          </a:p>
          <a:p>
            <a:r>
              <a:rPr lang="pl-PL" dirty="0" smtClean="0"/>
              <a:t>Gmina Książki – 5 ON </a:t>
            </a:r>
          </a:p>
          <a:p>
            <a:r>
              <a:rPr lang="pl-PL" dirty="0" smtClean="0"/>
              <a:t>Gmina Płużnica – 2 ON</a:t>
            </a:r>
          </a:p>
          <a:p>
            <a:r>
              <a:rPr lang="pl-PL" dirty="0" smtClean="0"/>
              <a:t>Gmina Ryńsk – 15 ON </a:t>
            </a:r>
            <a:endParaRPr lang="pl-PL" dirty="0"/>
          </a:p>
        </p:txBody>
      </p:sp>
    </p:spTree>
  </p:cSld>
  <p:clrMapOvr>
    <a:masterClrMapping/>
  </p:clrMapOvr>
  <p:transition advTm="90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Uczestnicy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Przedział wiekowy uczestników stan na 31.12.2025</a:t>
            </a:r>
          </a:p>
          <a:p>
            <a:r>
              <a:rPr lang="pl-PL" dirty="0" smtClean="0"/>
              <a:t>19 – 40 lat – 27  osób </a:t>
            </a:r>
          </a:p>
          <a:p>
            <a:r>
              <a:rPr lang="pl-PL" dirty="0" smtClean="0"/>
              <a:t>41 – 60 lat  - 26 osoby</a:t>
            </a:r>
          </a:p>
          <a:p>
            <a:r>
              <a:rPr lang="pl-PL" dirty="0" smtClean="0"/>
              <a:t>Powyżej 60 lat  - 2 osoby </a:t>
            </a:r>
          </a:p>
          <a:p>
            <a:r>
              <a:rPr lang="pl-PL" dirty="0" smtClean="0"/>
              <a:t>Stopień umiarkowany – 29</a:t>
            </a:r>
          </a:p>
          <a:p>
            <a:r>
              <a:rPr lang="pl-PL" dirty="0" smtClean="0"/>
              <a:t>Stopień znaczny - 26</a:t>
            </a:r>
          </a:p>
        </p:txBody>
      </p:sp>
    </p:spTree>
  </p:cSld>
  <p:clrMapOvr>
    <a:masterClrMapping/>
  </p:clrMapOvr>
  <p:transition advTm="89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Terapia zajęciowa rehabilitacja zawodowa prowadzona jest w 11 pracownikach: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Gospodarczej, 2 grupy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Edukacji i umiejętności społecznych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Stolarskiej,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Plastycznej, </a:t>
            </a:r>
          </a:p>
          <a:p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Teatralno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-muzycznej,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Gastronomicznej,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Rękodzieła i dekorowania,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Krawiectwa i haftu,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Poligraficzno- komputerowej,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Ogrodniczo-florystycznej.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93231303"/>
      </p:ext>
    </p:extLst>
  </p:cSld>
  <p:clrMapOvr>
    <a:masterClrMapping/>
  </p:clrMapOvr>
  <p:transition advTm="71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633C7C9B-A6E3-4E7B-9DEA-67D9E63D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Frekwencja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4FE8EBB0-E672-4985-A29F-CA19D1055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86610"/>
          </a:xfrm>
        </p:spPr>
        <p:txBody>
          <a:bodyPr>
            <a:normAutofit lnSpcReduction="10000"/>
          </a:bodyPr>
          <a:lstStyle/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Styczeń 			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83,44%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Luty 			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82,54%</a:t>
            </a:r>
            <a:endParaRPr lang="pl-PL" sz="2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Marzec			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83,80</a:t>
            </a:r>
            <a:r>
              <a:rPr lang="pl-PL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%. </a:t>
            </a:r>
            <a:endParaRPr lang="pl-PL" sz="2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Kwiecień 			</a:t>
            </a:r>
            <a:r>
              <a:rPr lang="pl-PL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83,27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Maj 			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87,54</a:t>
            </a:r>
            <a:r>
              <a:rPr lang="pl-PL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Czerwiec 			</a:t>
            </a:r>
            <a:r>
              <a:rPr lang="pl-PL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86,69%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Lipiec			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84,13</a:t>
            </a:r>
            <a:r>
              <a:rPr lang="pl-PL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Sierpień	 		- przerwa wakacyjna 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Wrzesień			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82,47</a:t>
            </a:r>
            <a:r>
              <a:rPr lang="pl-PL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Październik	</a:t>
            </a:r>
            <a:r>
              <a:rPr lang="pl-PL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84,04</a:t>
            </a:r>
            <a:r>
              <a:rPr lang="pl-PL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Listopad	 		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76,86</a:t>
            </a:r>
            <a:r>
              <a:rPr lang="pl-PL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Grudzień			</a:t>
            </a:r>
            <a:r>
              <a:rPr lang="pl-PL" sz="2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83,75</a:t>
            </a:r>
            <a:r>
              <a:rPr lang="pl-PL" sz="2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34465030"/>
      </p:ext>
    </p:extLst>
  </p:cSld>
  <p:clrMapOvr>
    <a:masterClrMapping/>
  </p:clrMapOvr>
  <p:transition advTm="56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ED34A26-182B-4A91-8281-9F3D6FA10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REHABILITACJA SPOŁECZNA </a:t>
            </a:r>
          </a:p>
          <a:p>
            <a:pPr>
              <a:buNone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Najważniejszym wydarzeniem w 2025r. dla uczestników WTZ był </a:t>
            </a:r>
          </a:p>
          <a:p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 z okazji 25 </a:t>
            </a:r>
            <a:r>
              <a:rPr lang="pl-PL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lecia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jubileuszu WTZ.  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dniowa wycieczka do Zakopanego, 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34966054"/>
      </p:ext>
    </p:extLst>
  </p:cSld>
  <p:clrMapOvr>
    <a:masterClrMapping/>
  </p:clrMapOvr>
  <p:transition advTm="370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5 lecie WTZ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3723" y="260648"/>
            <a:ext cx="8738757" cy="6410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Jubileusz 25 </a:t>
            </a:r>
            <a:r>
              <a:rPr lang="pl-PL" dirty="0" err="1" smtClean="0"/>
              <a:t>lecia</a:t>
            </a:r>
            <a:r>
              <a:rPr lang="pl-PL" dirty="0" smtClean="0"/>
              <a:t> WTZ </a:t>
            </a:r>
            <a:endParaRPr lang="pl-PL" dirty="0"/>
          </a:p>
        </p:txBody>
      </p:sp>
      <p:pic>
        <p:nvPicPr>
          <p:cNvPr id="2050" name="Picture 2" descr="D:\zdjęcia wtz\bal 25 lat\20250205_16413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96351" cy="46463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Jubileusz 25 </a:t>
            </a:r>
            <a:r>
              <a:rPr lang="pl-PL" dirty="0" err="1" smtClean="0"/>
              <a:t>lecia</a:t>
            </a:r>
            <a:r>
              <a:rPr lang="pl-PL" dirty="0" smtClean="0"/>
              <a:t> WTZ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716" y="1600200"/>
            <a:ext cx="6800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Wąbrzeskie Stowarzyszenie Pomocy Dzieciom Specjalnej Troski prowadzi następujące placówki </a:t>
            </a: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 Warsztat Terapii Zajęciowej </a:t>
            </a:r>
          </a:p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Zakład Aktywności Zawodowej</a:t>
            </a:r>
          </a:p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Nasz Mały Świat </a:t>
            </a:r>
          </a:p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Dzienny Dom Pomocy </a:t>
            </a:r>
          </a:p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Oraz okresowe projekty Kluby Seniora, zawody sportowe, szkolenia, konferencje, </a:t>
            </a: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Jubilesz</a:t>
            </a:r>
            <a:r>
              <a:rPr lang="pl-PL" dirty="0" smtClean="0"/>
              <a:t> 25 </a:t>
            </a:r>
            <a:r>
              <a:rPr lang="pl-PL" dirty="0" err="1" smtClean="0"/>
              <a:t>lecia</a:t>
            </a:r>
            <a:r>
              <a:rPr lang="pl-PL" dirty="0" smtClean="0"/>
              <a:t> WTZ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00200"/>
            <a:ext cx="7560840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Jubileusz 25 </a:t>
            </a:r>
            <a:r>
              <a:rPr lang="pl-PL" dirty="0" err="1" smtClean="0"/>
              <a:t>lecia</a:t>
            </a:r>
            <a:r>
              <a:rPr lang="pl-PL" dirty="0" smtClean="0"/>
              <a:t> WTZ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632848" cy="507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Jubileusz 25 </a:t>
            </a:r>
            <a:r>
              <a:rPr lang="pl-PL" dirty="0" err="1" smtClean="0"/>
              <a:t>lecia</a:t>
            </a:r>
            <a:r>
              <a:rPr lang="pl-PL" dirty="0" smtClean="0"/>
              <a:t> WTZ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D:\zdjęcia wtz\bal 25 lat\25LecieWTZ-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136904" cy="46805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Jubileusz 25 </a:t>
            </a:r>
            <a:r>
              <a:rPr lang="pl-PL" dirty="0" err="1" smtClean="0"/>
              <a:t>lecia</a:t>
            </a:r>
            <a:r>
              <a:rPr lang="pl-PL" dirty="0" smtClean="0"/>
              <a:t> WTZ </a:t>
            </a:r>
            <a:endParaRPr lang="pl-PL" dirty="0"/>
          </a:p>
        </p:txBody>
      </p:sp>
      <p:pic>
        <p:nvPicPr>
          <p:cNvPr id="4" name="Picture 5" descr="D:\zdjęcia wtz\bal 25 lat\25LecieWTZ-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153600" cy="47609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Jubileusz 25 </a:t>
            </a:r>
            <a:r>
              <a:rPr lang="pl-PL" dirty="0" err="1" smtClean="0"/>
              <a:t>lecia</a:t>
            </a:r>
            <a:r>
              <a:rPr lang="pl-PL" dirty="0" smtClean="0"/>
              <a:t> WTZ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 descr="D:\zdjęcia wtz\bal 25 lat\25LecieWTZ-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848872" cy="49937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Jubileusz 25 </a:t>
            </a:r>
            <a:r>
              <a:rPr lang="pl-PL" dirty="0" err="1" smtClean="0"/>
              <a:t>lecia</a:t>
            </a:r>
            <a:r>
              <a:rPr lang="pl-PL" dirty="0" smtClean="0"/>
              <a:t> WTZ </a:t>
            </a:r>
            <a:endParaRPr lang="pl-PL" dirty="0"/>
          </a:p>
        </p:txBody>
      </p:sp>
      <p:pic>
        <p:nvPicPr>
          <p:cNvPr id="4" name="Picture 4" descr="D:\zdjęcia wtz\bal 25 lat\25LecieWTZ-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904" y="1179476"/>
            <a:ext cx="7491544" cy="498582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pl-PL" dirty="0" smtClean="0"/>
              <a:t>Jubileusz 25 </a:t>
            </a:r>
            <a:r>
              <a:rPr lang="pl-PL" dirty="0" err="1" smtClean="0"/>
              <a:t>lecia</a:t>
            </a:r>
            <a:r>
              <a:rPr lang="pl-PL" dirty="0" smtClean="0"/>
              <a:t> WTZ </a:t>
            </a:r>
            <a:endParaRPr lang="pl-PL" dirty="0"/>
          </a:p>
        </p:txBody>
      </p:sp>
      <p:pic>
        <p:nvPicPr>
          <p:cNvPr id="4" name="Picture 8" descr="D:\zdjęcia wtz\bal 25 lat\25LecieWTZ-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23246"/>
            <a:ext cx="7632848" cy="50798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Jubileusz 25 </a:t>
            </a:r>
            <a:r>
              <a:rPr lang="pl-PL" dirty="0" err="1" smtClean="0"/>
              <a:t>lecia</a:t>
            </a:r>
            <a:r>
              <a:rPr lang="pl-PL" dirty="0" smtClean="0"/>
              <a:t> WTZ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7" descr="D:\zdjęcia wtz\bal 25 lat\Image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8224914" cy="4626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8248438" cy="62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l-PL" dirty="0" smtClean="0"/>
              <a:t>Wycieczka do Zakopanego</a:t>
            </a:r>
            <a:endParaRPr lang="pl-PL" dirty="0"/>
          </a:p>
        </p:txBody>
      </p:sp>
    </p:spTree>
  </p:cSld>
  <p:clrMapOvr>
    <a:masterClrMapping/>
  </p:clrMapOvr>
  <p:transition advTm="703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3059832" cy="6178698"/>
          </a:xfrm>
        </p:spPr>
        <p:txBody>
          <a:bodyPr>
            <a:normAutofit/>
          </a:bodyPr>
          <a:lstStyle/>
          <a:p>
            <a:r>
              <a:rPr lang="pl-PL" dirty="0" smtClean="0"/>
              <a:t>Wycieczka do Zakopanego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561662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Podstawa prawna działania </a:t>
            </a:r>
          </a:p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Ustawa z dnia 27 sierpnia 1997 r. o rehabilitacji zawodowej i społecznej oraz zatrudnianiu osób niepełnosprawnych.</a:t>
            </a:r>
          </a:p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Rozporządzenie Ministra Gospodarki, Pracy i Polityki Społecznej w sprawie warsztatów terapii zajęciowej, </a:t>
            </a:r>
          </a:p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Umowy z Powiatem Wąbrzeskim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12575683"/>
      </p:ext>
    </p:extLst>
  </p:cSld>
  <p:clrMapOvr>
    <a:masterClrMapping/>
  </p:clrMapOvr>
  <p:transition advTm="75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5 maja Dzień Godności Osób z Niepełnosprawnością Intelektualną</a:t>
            </a:r>
            <a:endParaRPr lang="pl-PL" dirty="0"/>
          </a:p>
        </p:txBody>
      </p:sp>
      <p:pic>
        <p:nvPicPr>
          <p:cNvPr id="12" name="Symbol zastępczy zawartości 11" descr="IMG_48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4896544" cy="4597971"/>
          </a:xfrm>
        </p:spPr>
      </p:pic>
      <p:pic>
        <p:nvPicPr>
          <p:cNvPr id="16" name="Obraz 15" descr="IMG_4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556792"/>
            <a:ext cx="4248471" cy="4608512"/>
          </a:xfrm>
          <a:prstGeom prst="rect">
            <a:avLst/>
          </a:prstGeom>
        </p:spPr>
      </p:pic>
    </p:spTree>
  </p:cSld>
  <p:clrMapOvr>
    <a:masterClrMapping/>
  </p:clrMapOvr>
  <p:transition advTm="56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Festiwal Artystyczny w Brodnicy </a:t>
            </a:r>
            <a:endParaRPr lang="pl-PL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40768"/>
            <a:ext cx="82296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3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960440" cy="57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783407"/>
            <a:ext cx="3384376" cy="575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395536" y="980728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Dzień Terapii Zajęciowej 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932040" y="764704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 smtClean="0">
                <a:solidFill>
                  <a:schemeClr val="bg1"/>
                </a:solidFill>
              </a:rPr>
              <a:t>Odbiór nagród i wyróżnień w konkursie plastycznym etap wojewódzki </a:t>
            </a:r>
            <a:endParaRPr lang="pl-PL" sz="2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90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REHABILITAJCA ZAWODOWA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pl-PL" sz="4300" b="1" dirty="0" smtClean="0"/>
              <a:t>	</a:t>
            </a:r>
            <a:r>
              <a:rPr lang="pl-PL" sz="4300" dirty="0" smtClean="0">
                <a:latin typeface="Times New Roman" pitchFamily="18" charset="0"/>
                <a:cs typeface="Times New Roman" pitchFamily="18" charset="0"/>
              </a:rPr>
              <a:t>Efekty rehabilitacji zawodowej są widoczne w wyrobach powstających w procesie rehabilitacji, świadczonych usługach oraz osiągnięciach w konkursach i zawodach.</a:t>
            </a:r>
          </a:p>
          <a:p>
            <a:pPr algn="just">
              <a:buNone/>
            </a:pPr>
            <a:r>
              <a:rPr lang="pl-PL" sz="4300" dirty="0" smtClean="0">
                <a:latin typeface="Times New Roman" pitchFamily="18" charset="0"/>
                <a:cs typeface="Times New Roman" pitchFamily="18" charset="0"/>
              </a:rPr>
              <a:t>	W 2025r. 1 uczestnika skierowaliśmy do pracy w Zakładzie Aktywności Zawodowej prowadzonym tak jak i WTZ przez Wąbrzeskie Stowarzyszenie Pomocy Dzieciom Specjalnej Troski. </a:t>
            </a:r>
          </a:p>
          <a:p>
            <a:pPr algn="just">
              <a:buNone/>
            </a:pPr>
            <a:r>
              <a:rPr lang="pl-PL" sz="4300" dirty="0" smtClean="0">
                <a:latin typeface="Times New Roman" pitchFamily="18" charset="0"/>
                <a:cs typeface="Times New Roman" pitchFamily="18" charset="0"/>
              </a:rPr>
              <a:t>	Przykładowe wykonywane produkty; statuetki, magnesy, obrazy, torby, poduszki, ozdoby świąteczne, maskotki, wyroby z drewna, pamiątki okolicznościowe, </a:t>
            </a:r>
            <a:r>
              <a:rPr lang="pl-PL" sz="4300" dirty="0" err="1" smtClean="0">
                <a:latin typeface="Times New Roman" pitchFamily="18" charset="0"/>
                <a:cs typeface="Times New Roman" pitchFamily="18" charset="0"/>
              </a:rPr>
              <a:t>makramy</a:t>
            </a:r>
            <a:r>
              <a:rPr lang="pl-PL" sz="4300" dirty="0" smtClean="0">
                <a:latin typeface="Times New Roman" pitchFamily="18" charset="0"/>
                <a:cs typeface="Times New Roman" pitchFamily="18" charset="0"/>
              </a:rPr>
              <a:t>, wiązanki okolicznościowe a także świadczymy usługi np.: uzupełnianie domków dla owadów zlecenie wykonane dla Miasta Wąbrzeźna, usługi </a:t>
            </a:r>
            <a:r>
              <a:rPr lang="pl-PL" sz="4300" dirty="0" err="1" smtClean="0">
                <a:latin typeface="Times New Roman" pitchFamily="18" charset="0"/>
                <a:cs typeface="Times New Roman" pitchFamily="18" charset="0"/>
              </a:rPr>
              <a:t>alpakoterapii</a:t>
            </a:r>
            <a:r>
              <a:rPr lang="pl-PL" sz="4300" dirty="0" smtClean="0">
                <a:latin typeface="Times New Roman" pitchFamily="18" charset="0"/>
                <a:cs typeface="Times New Roman" pitchFamily="18" charset="0"/>
              </a:rPr>
              <a:t> dla przedszkola prowadzonego przez Stowarzyszenie Nasza Gmina, usługi </a:t>
            </a:r>
            <a:r>
              <a:rPr lang="pl-PL" sz="4300" dirty="0" err="1" smtClean="0">
                <a:latin typeface="Times New Roman" pitchFamily="18" charset="0"/>
                <a:cs typeface="Times New Roman" pitchFamily="18" charset="0"/>
              </a:rPr>
              <a:t>hortiterapii</a:t>
            </a:r>
            <a:r>
              <a:rPr lang="pl-PL" sz="4300" dirty="0" smtClean="0">
                <a:latin typeface="Times New Roman" pitchFamily="18" charset="0"/>
                <a:cs typeface="Times New Roman" pitchFamily="18" charset="0"/>
              </a:rPr>
              <a:t> dla Przedszkola Jedno Słońce. </a:t>
            </a:r>
          </a:p>
          <a:p>
            <a:pPr algn="just"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 advTm="2056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398" y="404664"/>
            <a:ext cx="7706026" cy="633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Rehabilitacja zawodowa</a:t>
            </a:r>
            <a:endParaRPr lang="pl-PL" dirty="0"/>
          </a:p>
        </p:txBody>
      </p:sp>
    </p:spTree>
  </p:cSld>
  <p:clrMapOvr>
    <a:masterClrMapping/>
  </p:clrMapOvr>
  <p:transition advTm="101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algn="just"/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99288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Rehabilitacja zawodowa </a:t>
            </a:r>
            <a:endParaRPr lang="pl-PL" b="1" dirty="0"/>
          </a:p>
        </p:txBody>
      </p:sp>
    </p:spTree>
  </p:cSld>
  <p:clrMapOvr>
    <a:masterClrMapping/>
  </p:clrMapOvr>
  <p:transition advTm="515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193"/>
            <a:ext cx="8064896" cy="631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Rehabilitacja zawodowa</a:t>
            </a:r>
            <a:endParaRPr lang="pl-PL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98820"/>
            <a:ext cx="5873700" cy="592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131840" cy="6250706"/>
          </a:xfrm>
        </p:spPr>
        <p:txBody>
          <a:bodyPr>
            <a:normAutofit/>
          </a:bodyPr>
          <a:lstStyle/>
          <a:p>
            <a:r>
              <a:rPr lang="pl-PL" b="1" dirty="0" smtClean="0"/>
              <a:t>Rehabilitacja zawodowa</a:t>
            </a:r>
            <a:endParaRPr lang="pl-PL" b="1" dirty="0"/>
          </a:p>
        </p:txBody>
      </p:sp>
    </p:spTree>
  </p:cSld>
  <p:clrMapOvr>
    <a:masterClrMapping/>
  </p:clrMapOvr>
  <p:transition advTm="68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623790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275856" cy="5674642"/>
          </a:xfrm>
        </p:spPr>
        <p:txBody>
          <a:bodyPr>
            <a:normAutofit/>
          </a:bodyPr>
          <a:lstStyle/>
          <a:p>
            <a:r>
              <a:rPr lang="pl-PL" b="1" dirty="0" smtClean="0"/>
              <a:t>Rehabilitacja zawodowa </a:t>
            </a:r>
            <a:endParaRPr lang="pl-PL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54006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61248" y="3068960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Rehabilitacja zawodowa</a:t>
            </a:r>
            <a:endParaRPr lang="pl-PL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Prawidłowe wykonanie umowy z Powiatem Wąbrzeskim na działalność WTZ raz w roku jest kontrolowane przez PCPR a wszelkie  ewentualne sprawy do wyjaśnienia lub do zmiany wykazane w protokole są na bieżąco poprawiane. Protokół za 2025r. PCPR skontrolowaną działalność ocenił pozytywnie</a:t>
            </a:r>
            <a:r>
              <a:rPr lang="pl-PL" dirty="0" smtClean="0"/>
              <a:t>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z rekomendacją dokonania ocen indywidualnych efektów rehabilitacji przy udziale uczestnika.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97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45688"/>
            <a:ext cx="6264696" cy="626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37312" y="2060848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Rehabilitacja zawodowa</a:t>
            </a:r>
            <a:endParaRPr lang="pl-PL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64956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8064" y="404664"/>
            <a:ext cx="3826768" cy="473853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Rehabilitacja zawodowa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nadruk na przedmiotach  metodą sublimacji </a:t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Rehabilitacja zawodowa i społeczna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	Na ogólnopolski konkurs plastyczny organizowany przez PFRON „Sztuka Osób Niepełnosprawnych” – Życie jest podróżą, uczestniczka Julita Rydzyńska przy udziale instruktora wykonała pracę , dzięki której zajęła I miejsce w Polsce.</a:t>
            </a:r>
          </a:p>
          <a:p>
            <a:pPr algn="just"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	Zgodnie z regulaminem placówka otrzymała nagrodę w wysokości 6000zł. </a:t>
            </a:r>
          </a:p>
          <a:p>
            <a:endParaRPr lang="pl-PL" dirty="0"/>
          </a:p>
        </p:txBody>
      </p:sp>
    </p:spTree>
  </p:cSld>
  <p:clrMapOvr>
    <a:masterClrMapping/>
  </p:clrMapOvr>
  <p:transition advTm="2938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 miejsce Julita </a:t>
            </a:r>
            <a:r>
              <a:rPr lang="pl-PL" smtClean="0"/>
              <a:t>Rydzyńska </a:t>
            </a:r>
            <a:br>
              <a:rPr lang="pl-PL" smtClean="0"/>
            </a:br>
            <a:r>
              <a:rPr lang="pl-PL" smtClean="0"/>
              <a:t>instruktor </a:t>
            </a:r>
            <a:r>
              <a:rPr lang="pl-PL" dirty="0" smtClean="0"/>
              <a:t>prowadzący Alicja </a:t>
            </a:r>
            <a:r>
              <a:rPr lang="pl-PL" dirty="0" err="1" smtClean="0"/>
              <a:t>Homa</a:t>
            </a:r>
            <a:endParaRPr lang="pl-PL" dirty="0"/>
          </a:p>
        </p:txBody>
      </p:sp>
      <p:pic>
        <p:nvPicPr>
          <p:cNvPr id="4" name="Symbol zastępczy zawartości 3" descr="FB_IMG_17466345679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89208"/>
            <a:ext cx="8136904" cy="5652628"/>
          </a:xfrm>
        </p:spPr>
      </p:pic>
    </p:spTree>
  </p:cSld>
  <p:clrMapOvr>
    <a:masterClrMapping/>
  </p:clrMapOvr>
  <p:transition advTm="3812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pl-PL" dirty="0" smtClean="0"/>
              <a:t>Protest 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79246"/>
            <a:ext cx="3378836" cy="531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908720"/>
            <a:ext cx="4464496" cy="568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187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Protest 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Projektowane zmiany w ustawie o rehabilitacji (2025/2026) kładą nacisk na zwiększenie rotacji i rehabilitację zawodową w WTZ. Wycofano się z kontrowersyjnego limitu 9 lat pobytu. Nowe przepisy wprowadzają diagnozę funkcjonalną, precyzują czas pracy warsztatów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FE3E083-EDE0-499B-93BF-B949D16E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F4F725E-F8BB-45BC-AFF4-82BC2FD3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64"/>
            <a:ext cx="9324528" cy="6178698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bardzo za uwagę </a:t>
            </a:r>
          </a:p>
          <a:p>
            <a:pPr algn="ctr"/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Zapraszam </a:t>
            </a:r>
          </a:p>
          <a:p>
            <a:pPr marL="0" indent="0" algn="ctr">
              <a:buNone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odwiedzin naszego WTZ </a:t>
            </a:r>
          </a:p>
          <a:p>
            <a:pPr marL="0" indent="0" algn="ctr">
              <a:buNone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obserwowania na profilu </a:t>
            </a: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WARSZTATU TERAPII ZAJĘCIOWEJ </a:t>
            </a:r>
          </a:p>
          <a:p>
            <a:pPr algn="ctr"/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WĄBRZEŹNIE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4" name="Obraz 3" descr="aniapelka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2384" y="4725144"/>
            <a:ext cx="3060319" cy="17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5304054"/>
      </p:ext>
    </p:extLst>
  </p:cSld>
  <p:clrMapOvr>
    <a:masterClrMapping/>
  </p:clrMapOvr>
  <p:transition advTm="614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1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uczestników wg umowy: 55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pracowników: 15 w tym instruktorzy 11, rehabilitant, psycholog, kierownik, księgowy,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Budżet ogółem: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2.175.366,67zł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tym: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PFRON 1.935.780,00zł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Powiat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Wąbrzeski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239.586,67zł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Uzyskane środki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 sprzedaży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wyrobów i usług za 2025r. 33.825,60zł, wydatkowano 26.471,87zł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Środki PFRON na 1 uczestnika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35.196zł rocznie(algorytm)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64574"/>
      </p:ext>
    </p:extLst>
  </p:cSld>
  <p:clrMapOvr>
    <a:masterClrMapping/>
  </p:clrMapOvr>
  <p:transition advTm="173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Wykorzystanie środków finansowych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539552" y="692696"/>
          <a:ext cx="822960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848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Algorytm WTZ ostatnie 5 lat 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412776"/>
          <a:ext cx="8229600" cy="4713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1293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C74E1C9-9B5F-4A85-299A-1C99888C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BUDŻET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4296ACC-03DD-B8AA-0E29-6909CA631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Podwyższono wynagrodzenia pracowników o 500zł brutto oraz wypłacono nagrody w ostatnim kwartale roku od 6000zł do 11.000zł brutto dla pracownika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budżetu w kwocie 55.316,20zł(2,98%) zakupiono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meble, sprzęty(np. drukarka sublimacyjna) oraz urządzenia do remontu instalacji CO (piec zakupiono w 2024r.)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ocieplenie trzech ścian budynku w ramach programu wyrównywania różnic między regionami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090539"/>
      </p:ext>
    </p:extLst>
  </p:cSld>
  <p:clrMapOvr>
    <a:masterClrMapping/>
  </p:clrMapOvr>
  <p:transition advTm="235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Ocieplenie budynku WTZ od strony podwórza oraz dwóch ścian bocznych</a:t>
            </a:r>
            <a:endParaRPr lang="pl-PL" dirty="0"/>
          </a:p>
        </p:txBody>
      </p:sp>
      <p:pic>
        <p:nvPicPr>
          <p:cNvPr id="6" name="Symbol zastępczy zawartości 5" descr="20260421_132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62144"/>
            <a:ext cx="8229600" cy="3802075"/>
          </a:xfrm>
        </p:spPr>
      </p:pic>
    </p:spTree>
  </p:cSld>
  <p:clrMapOvr>
    <a:masterClrMapping/>
  </p:clrMapOvr>
  <p:transition advTm="92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586</Words>
  <Application>Microsoft Office PowerPoint</Application>
  <PresentationFormat>Pokaz na ekranie (4:3)</PresentationFormat>
  <Paragraphs>128</Paragraphs>
  <Slides>46</Slides>
  <Notes>3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 pakietu Office</vt:lpstr>
      <vt:lpstr> Sprawozdanie   Warsztat Terapii Zajęciowej   w Wąbrzeźnie   za 2025r. siedziba ul. Matejki 18 prowadzony przez Wąbrzeskie Stowarzyszenie Pomocy Dzieciom Specjalnej Troski </vt:lpstr>
      <vt:lpstr>Wąbrzeskie Stowarzyszenie Pomocy Dzieciom Specjalnej Troski prowadzi następujące placówki </vt:lpstr>
      <vt:lpstr>Slajd 3</vt:lpstr>
      <vt:lpstr>Slajd 4</vt:lpstr>
      <vt:lpstr>Slajd 5</vt:lpstr>
      <vt:lpstr>Wykorzystanie środków finansowych</vt:lpstr>
      <vt:lpstr>Algorytm WTZ ostatnie 5 lat </vt:lpstr>
      <vt:lpstr>BUDŻET </vt:lpstr>
      <vt:lpstr>Ocieplenie budynku WTZ od strony podwórza oraz dwóch ścian bocznych</vt:lpstr>
      <vt:lpstr>Slajd 10</vt:lpstr>
      <vt:lpstr>BUDŻET </vt:lpstr>
      <vt:lpstr>Uczestnicy </vt:lpstr>
      <vt:lpstr>Uczestnicy </vt:lpstr>
      <vt:lpstr>Slajd 14</vt:lpstr>
      <vt:lpstr>Frekwencja 2025 </vt:lpstr>
      <vt:lpstr>Slajd 16</vt:lpstr>
      <vt:lpstr>Slajd 17</vt:lpstr>
      <vt:lpstr>Jubileusz 25 lecia WTZ </vt:lpstr>
      <vt:lpstr>Jubileusz 25 lecia WTZ</vt:lpstr>
      <vt:lpstr>Jubilesz 25 lecia WTZ</vt:lpstr>
      <vt:lpstr>Jubileusz 25 lecia WTZ</vt:lpstr>
      <vt:lpstr>Jubileusz 25 lecia WTZ </vt:lpstr>
      <vt:lpstr>Jubileusz 25 lecia WTZ </vt:lpstr>
      <vt:lpstr>Jubileusz 25 lecia WTZ </vt:lpstr>
      <vt:lpstr>Jubileusz 25 lecia WTZ </vt:lpstr>
      <vt:lpstr>Jubileusz 25 lecia WTZ </vt:lpstr>
      <vt:lpstr>Jubileusz 25 lecia WTZ</vt:lpstr>
      <vt:lpstr>Wycieczka do Zakopanego</vt:lpstr>
      <vt:lpstr>Wycieczka do Zakopanego</vt:lpstr>
      <vt:lpstr>5 maja Dzień Godności Osób z Niepełnosprawnością Intelektualną</vt:lpstr>
      <vt:lpstr>Festiwal Artystyczny w Brodnicy </vt:lpstr>
      <vt:lpstr>Slajd 32</vt:lpstr>
      <vt:lpstr>REHABILITAJCA ZAWODOWA </vt:lpstr>
      <vt:lpstr>Rehabilitacja zawodowa</vt:lpstr>
      <vt:lpstr>Rehabilitacja zawodowa </vt:lpstr>
      <vt:lpstr>Rehabilitacja zawodowa</vt:lpstr>
      <vt:lpstr>Rehabilitacja zawodowa</vt:lpstr>
      <vt:lpstr>Rehabilitacja zawodowa </vt:lpstr>
      <vt:lpstr>Rehabilitacja zawodowa</vt:lpstr>
      <vt:lpstr>Rehabilitacja zawodowa</vt:lpstr>
      <vt:lpstr>Rehabilitacja zawodowa   nadruk na przedmiotach  metodą sublimacji  </vt:lpstr>
      <vt:lpstr>Rehabilitacja zawodowa i społeczna</vt:lpstr>
      <vt:lpstr>I miejsce Julita Rydzyńska  instruktor prowadzący Alicja Homa</vt:lpstr>
      <vt:lpstr>Protest </vt:lpstr>
      <vt:lpstr>Protest c.d.</vt:lpstr>
      <vt:lpstr>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Zestawienie zdjęć z zajęć rekreacyjnych , w których brali udział uczestnicy Warsztatu Terapii Zajęciowej  w Wąbrzeźnie  w 2018 roku.</dc:title>
  <dc:creator>polgrafja</dc:creator>
  <cp:lastModifiedBy>WTZ</cp:lastModifiedBy>
  <cp:revision>280</cp:revision>
  <cp:lastPrinted>2023-04-11T09:09:55Z</cp:lastPrinted>
  <dcterms:created xsi:type="dcterms:W3CDTF">2019-01-25T06:44:12Z</dcterms:created>
  <dcterms:modified xsi:type="dcterms:W3CDTF">2026-04-29T09:27:48Z</dcterms:modified>
</cp:coreProperties>
</file>