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36" r:id="rId2"/>
    <p:sldId id="338" r:id="rId3"/>
    <p:sldId id="328" r:id="rId4"/>
    <p:sldId id="319" r:id="rId5"/>
    <p:sldId id="481" r:id="rId6"/>
    <p:sldId id="483" r:id="rId7"/>
    <p:sldId id="500" r:id="rId8"/>
    <p:sldId id="312" r:id="rId9"/>
    <p:sldId id="313" r:id="rId10"/>
    <p:sldId id="314" r:id="rId11"/>
    <p:sldId id="482" r:id="rId12"/>
    <p:sldId id="411" r:id="rId13"/>
    <p:sldId id="412" r:id="rId14"/>
    <p:sldId id="497" r:id="rId15"/>
    <p:sldId id="414" r:id="rId16"/>
    <p:sldId id="464" r:id="rId17"/>
    <p:sldId id="492" r:id="rId18"/>
    <p:sldId id="471" r:id="rId19"/>
    <p:sldId id="495" r:id="rId20"/>
    <p:sldId id="485" r:id="rId21"/>
    <p:sldId id="486" r:id="rId22"/>
    <p:sldId id="487" r:id="rId23"/>
    <p:sldId id="498" r:id="rId24"/>
    <p:sldId id="488" r:id="rId25"/>
    <p:sldId id="489" r:id="rId26"/>
  </p:sldIdLst>
  <p:sldSz cx="12192000" cy="6858000"/>
  <p:notesSz cx="6792913" cy="99250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diia Vereshchaga" initials="NV" lastIdx="1" clrIdx="0">
    <p:extLst>
      <p:ext uri="{19B8F6BF-5375-455C-9EA6-DF929625EA0E}">
        <p15:presenceInfo xmlns:p15="http://schemas.microsoft.com/office/powerpoint/2012/main" userId="S-1-5-21-567966010-2008025754-3717086024-12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>
                <a:solidFill>
                  <a:srgbClr val="002060"/>
                </a:solidFill>
                <a:latin typeface="Arial Black" panose="020B0A04020102020204" pitchFamily="34" charset="0"/>
              </a:rPr>
              <a:t>Zarejestrowani </a:t>
            </a:r>
            <a:r>
              <a:rPr lang="pl-PL" sz="2800" dirty="0">
                <a:solidFill>
                  <a:schemeClr val="bg1"/>
                </a:solidFill>
                <a:latin typeface="Arial Black" panose="020B0A04020102020204" pitchFamily="34" charset="0"/>
              </a:rPr>
              <a:t>BEZROBOTNI </a:t>
            </a:r>
            <a:br>
              <a:rPr lang="pl-PL" sz="28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pl-PL" sz="2800" dirty="0">
                <a:solidFill>
                  <a:schemeClr val="bg1"/>
                </a:solidFill>
                <a:latin typeface="Arial Black" panose="020B0A04020102020204" pitchFamily="34" charset="0"/>
              </a:rPr>
              <a:t>WG GMIN </a:t>
            </a:r>
            <a:r>
              <a:rPr lang="pl-PL" sz="2800" dirty="0">
                <a:solidFill>
                  <a:schemeClr val="bg1"/>
                </a:solidFill>
              </a:rPr>
              <a:t> </a:t>
            </a:r>
            <a:r>
              <a:rPr lang="pl-PL" sz="2800" cap="non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 na 31.12.2025 r.</a:t>
            </a:r>
            <a:endParaRPr lang="pl-PL" sz="2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448294315978900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50"/>
      <c:rotY val="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627355914101904"/>
          <c:w val="1"/>
          <c:h val="0.84372644085898096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explosion val="2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921-4140-BFD2-2C08A425AAAC}"/>
              </c:ext>
            </c:extLst>
          </c:dPt>
          <c:dPt>
            <c:idx val="1"/>
            <c:bubble3D val="0"/>
            <c:explosion val="1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921-4140-BFD2-2C08A425AAAC}"/>
              </c:ext>
            </c:extLst>
          </c:dPt>
          <c:dPt>
            <c:idx val="2"/>
            <c:bubble3D val="0"/>
            <c:explosion val="2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921-4140-BFD2-2C08A425AAAC}"/>
              </c:ext>
            </c:extLst>
          </c:dPt>
          <c:dPt>
            <c:idx val="3"/>
            <c:bubble3D val="0"/>
            <c:explosion val="3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921-4140-BFD2-2C08A425AAAC}"/>
              </c:ext>
            </c:extLst>
          </c:dPt>
          <c:dPt>
            <c:idx val="4"/>
            <c:bubble3D val="0"/>
            <c:explosion val="3"/>
            <c:spPr>
              <a:solidFill>
                <a:schemeClr val="accent3">
                  <a:lumMod val="60000"/>
                  <a:alpha val="90000"/>
                </a:schemeClr>
              </a:solidFill>
              <a:ln w="19050">
                <a:solidFill>
                  <a:schemeClr val="accent3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921-4140-BFD2-2C08A425AAAC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fld id="{BA0B4B4A-AA0E-40FA-BC63-5B2034ADCF69}" type="CATEGORYNAME">
                      <a:rPr lang="en-US"/>
                      <a:pPr>
                        <a:defRPr sz="1400" b="1">
                          <a:latin typeface="Arial Black" panose="020B0A04020102020204" pitchFamily="34" charset="0"/>
                        </a:defRPr>
                      </a:pPr>
                      <a:t>[NAZWA KATEGORII]</a:t>
                    </a:fld>
                    <a:r>
                      <a:rPr lang="en-US" baseline="0" dirty="0"/>
                      <a:t>
41%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effectLst/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921-4140-BFD2-2C08A425AAAC}"/>
                </c:ext>
              </c:extLst>
            </c:dLbl>
            <c:dLbl>
              <c:idx val="1"/>
              <c:layout>
                <c:manualLayout>
                  <c:x val="-2.8067579144184399E-2"/>
                  <c:y val="-0.1198120058909707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fld id="{D42B8519-427C-4540-976D-B63FE155D560}" type="CATEGORYNAME">
                      <a:rPr lang="en-US"/>
                      <a:pPr>
                        <a:defRPr sz="1400" b="1">
                          <a:solidFill>
                            <a:schemeClr val="accent1"/>
                          </a:solidFill>
                          <a:latin typeface="Arial Black" panose="020B0A04020102020204" pitchFamily="34" charset="0"/>
                        </a:defRPr>
                      </a:pPr>
                      <a:t>[NAZWA KATEGORII]</a:t>
                    </a:fld>
                    <a:r>
                      <a:rPr lang="en-US" baseline="0" dirty="0"/>
                      <a:t>
9%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effectLst/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921-4140-BFD2-2C08A425AAAC}"/>
                </c:ext>
              </c:extLst>
            </c:dLbl>
            <c:dLbl>
              <c:idx val="2"/>
              <c:layout>
                <c:manualLayout>
                  <c:x val="0.11094509036468909"/>
                  <c:y val="-0.1875631525630898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fld id="{BA8D5759-BF31-4881-83A4-9D0703AF4A5F}" type="CATEGORYNAME">
                      <a:rPr lang="en-US"/>
                      <a:pPr>
                        <a:defRPr sz="1400" b="1">
                          <a:solidFill>
                            <a:schemeClr val="accent1"/>
                          </a:solidFill>
                          <a:latin typeface="Arial Black" panose="020B0A04020102020204" pitchFamily="34" charset="0"/>
                        </a:defRPr>
                      </a:pPr>
                      <a:t>[NAZWA KATEGORII]</a:t>
                    </a:fld>
                    <a:r>
                      <a:rPr lang="en-US" dirty="0"/>
                      <a:t>
10%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effectLst/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921-4140-BFD2-2C08A425AAAC}"/>
                </c:ext>
              </c:extLst>
            </c:dLbl>
            <c:dLbl>
              <c:idx val="3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fld id="{D2D5CACB-4CD6-4E1C-9DF8-554331A3EAB9}" type="CATEGORYNAME">
                      <a:rPr lang="en-US" smtClean="0"/>
                      <a:pPr>
                        <a:defRPr sz="1400" b="1">
                          <a:solidFill>
                            <a:schemeClr val="accent1"/>
                          </a:solidFill>
                          <a:latin typeface="Arial Black" panose="020B0A04020102020204" pitchFamily="34" charset="0"/>
                        </a:defRPr>
                      </a:pPr>
                      <a:t>[NAZWA KATEGORII]</a:t>
                    </a:fld>
                    <a:r>
                      <a:rPr lang="en-US" baseline="0" dirty="0"/>
                      <a:t>
14%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effectLst/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921-4140-BFD2-2C08A425AAAC}"/>
                </c:ext>
              </c:extLst>
            </c:dLbl>
            <c:dLbl>
              <c:idx val="4"/>
              <c:layout>
                <c:manualLayout>
                  <c:x val="0.12283450557377894"/>
                  <c:y val="0.1208125805421991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fld id="{7D3577DF-655F-4A7D-B11E-08091286C720}" type="CATEGORYNAME">
                      <a:rPr lang="en-US" smtClean="0"/>
                      <a:pPr>
                        <a:defRPr sz="1400" b="1">
                          <a:solidFill>
                            <a:schemeClr val="accent1"/>
                          </a:solidFill>
                          <a:latin typeface="Arial Black" panose="020B0A04020102020204" pitchFamily="34" charset="0"/>
                        </a:defRPr>
                      </a:pPr>
                      <a:t>[NAZWA KATEGORII]</a:t>
                    </a:fld>
                    <a:r>
                      <a:rPr lang="en-US" baseline="0" dirty="0"/>
                      <a:t>
26%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effectLst/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746001902181162"/>
                      <c:h val="9.887297243069721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921-4140-BFD2-2C08A425AAAC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F6FC6"/>
                </a:solidFill>
                <a:round/>
              </a:ln>
              <a:effectLst>
                <a:outerShdw blurRad="50800" dist="38100" dir="2700000" algn="tl" rotWithShape="0">
                  <a:srgbClr val="0F6FC6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effectLst/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1'!$B$11:$C$15</c:f>
              <c:strCache>
                <c:ptCount val="5"/>
                <c:pt idx="0">
                  <c:v>Miasto Wąbrzeźno</c:v>
                </c:pt>
                <c:pt idx="1">
                  <c:v>Dębowa Łąka</c:v>
                </c:pt>
                <c:pt idx="2">
                  <c:v>Książki</c:v>
                </c:pt>
                <c:pt idx="3">
                  <c:v>Płużnica</c:v>
                </c:pt>
                <c:pt idx="4">
                  <c:v>Ryńsk</c:v>
                </c:pt>
              </c:strCache>
            </c:strRef>
          </c:cat>
          <c:val>
            <c:numRef>
              <c:f>'Formularz 1'!$D$11:$D$15</c:f>
              <c:numCache>
                <c:formatCode>General</c:formatCode>
                <c:ptCount val="5"/>
                <c:pt idx="0">
                  <c:v>506</c:v>
                </c:pt>
                <c:pt idx="1">
                  <c:v>127</c:v>
                </c:pt>
                <c:pt idx="2">
                  <c:v>140</c:v>
                </c:pt>
                <c:pt idx="3">
                  <c:v>154</c:v>
                </c:pt>
                <c:pt idx="4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21-4140-BFD2-2C08A425AAA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      </a:t>
            </a:r>
            <a:r>
              <a:rPr lang="pl-PL" sz="2400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BEZROBOTNI WG WYKSZTAŁCENIA  </a:t>
            </a:r>
            <a:br>
              <a:rPr lang="pl-PL" dirty="0"/>
            </a:br>
            <a:r>
              <a:rPr lang="pl-PL" sz="2200" cap="non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 na 31.12.2025 r.</a:t>
            </a:r>
            <a:endParaRPr lang="pl-PL" sz="2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7701236798564332"/>
          <c:y val="1.5761186450451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424822979161904E-3"/>
          <c:y val="0.13987414086893427"/>
          <c:w val="0.98608576835540884"/>
          <c:h val="0.77601300111291616"/>
        </c:manualLayout>
      </c:layout>
      <c:pie3DChart>
        <c:varyColors val="1"/>
        <c:ser>
          <c:idx val="0"/>
          <c:order val="0"/>
          <c:explosion val="10"/>
          <c:dPt>
            <c:idx val="0"/>
            <c:bubble3D val="0"/>
            <c:explosion val="3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B78D-48C5-8D20-152746168FAE}"/>
              </c:ext>
            </c:extLst>
          </c:dPt>
          <c:dPt>
            <c:idx val="1"/>
            <c:bubble3D val="0"/>
            <c:explosion val="4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B78D-48C5-8D20-152746168FAE}"/>
              </c:ext>
            </c:extLst>
          </c:dPt>
          <c:dPt>
            <c:idx val="2"/>
            <c:bubble3D val="0"/>
            <c:explosion val="2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B78D-48C5-8D20-152746168FAE}"/>
              </c:ext>
            </c:extLst>
          </c:dPt>
          <c:dPt>
            <c:idx val="3"/>
            <c:bubble3D val="0"/>
            <c:explosion val="4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B78D-48C5-8D20-152746168FAE}"/>
              </c:ext>
            </c:extLst>
          </c:dPt>
          <c:dPt>
            <c:idx val="4"/>
            <c:bubble3D val="0"/>
            <c:explosion val="2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B78D-48C5-8D20-152746168FA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E6C822FC-9848-417B-9B63-CDCDF82BC84E}" type="CATEGORYNAME">
                      <a:rPr lang="en-US" smtClean="0"/>
                      <a:pPr>
                        <a:defRPr sz="16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en-US" baseline="0" dirty="0"/>
                      <a:t>: 57os.; 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78D-48C5-8D20-152746168FAE}"/>
                </c:ext>
              </c:extLst>
            </c:dLbl>
            <c:dLbl>
              <c:idx val="1"/>
              <c:layout>
                <c:manualLayout>
                  <c:x val="-1.1443662130471083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8D6187B-B760-4A28-B8FC-7AEE51DE38CF}" type="CATEGORYNAME">
                      <a:rPr lang="pl-PL" smtClean="0"/>
                      <a:pPr>
                        <a:defRPr sz="160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/>
                      <a:t>:  248 os.; 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78D-48C5-8D20-152746168FAE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BD986968-C193-4FA6-BD01-E4DC34824A1B}" type="CATEGORYNAME">
                      <a:rPr lang="pl-PL" smtClean="0"/>
                      <a:pPr>
                        <a:defRPr sz="160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/>
                      <a:t>: 137 os.; 11%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78D-48C5-8D20-152746168FAE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A3843F3-73AE-4386-B885-B89762D9A75C}" type="CATEGORYNAME">
                      <a:rPr lang="pl-PL" smtClean="0"/>
                      <a:pPr>
                        <a:defRPr sz="160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/>
                      <a:t>:  413 os.; 34%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78D-48C5-8D20-152746168FAE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977B48F4-21AF-4F35-B16B-FFD47D6AB6E9}" type="CATEGORYNAME">
                      <a:rPr lang="pl-PL" smtClean="0"/>
                      <a:pPr>
                        <a:defRPr sz="160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/>
                      <a:t>: 369 os.;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78D-48C5-8D20-152746168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5'!$B$39:$B$43</c:f>
              <c:strCache>
                <c:ptCount val="5"/>
                <c:pt idx="0">
                  <c:v>wyższe</c:v>
                </c:pt>
                <c:pt idx="1">
                  <c:v>policealne i średnie zawodowe</c:v>
                </c:pt>
                <c:pt idx="2">
                  <c:v>średnie ogólnokształcące</c:v>
                </c:pt>
                <c:pt idx="3">
                  <c:v>zasadnicze zawodowe</c:v>
                </c:pt>
                <c:pt idx="4">
                  <c:v>gimnazjalne i poniżej</c:v>
                </c:pt>
              </c:strCache>
            </c:strRef>
          </c:cat>
          <c:val>
            <c:numRef>
              <c:f>'Formularz 5'!$C$39:$C$43</c:f>
              <c:numCache>
                <c:formatCode>#,##0</c:formatCode>
                <c:ptCount val="5"/>
                <c:pt idx="0">
                  <c:v>74</c:v>
                </c:pt>
                <c:pt idx="1">
                  <c:v>258</c:v>
                </c:pt>
                <c:pt idx="2">
                  <c:v>138</c:v>
                </c:pt>
                <c:pt idx="3">
                  <c:v>401</c:v>
                </c:pt>
                <c:pt idx="4">
                  <c:v>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78D-48C5-8D20-152746168FAE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B78D-48C5-8D20-152746168FA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B78D-48C5-8D20-152746168FA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B78D-48C5-8D20-152746168FA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B78D-48C5-8D20-152746168FAE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B78D-48C5-8D20-152746168FA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B78D-48C5-8D20-152746168FA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B78D-48C5-8D20-152746168FA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B78D-48C5-8D20-152746168FA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B78D-48C5-8D20-152746168FA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B78D-48C5-8D20-152746168FA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5'!$B$39:$B$43</c:f>
              <c:strCache>
                <c:ptCount val="5"/>
                <c:pt idx="0">
                  <c:v>wyższe</c:v>
                </c:pt>
                <c:pt idx="1">
                  <c:v>policealne i średnie zawodowe</c:v>
                </c:pt>
                <c:pt idx="2">
                  <c:v>średnie ogólnokształcące</c:v>
                </c:pt>
                <c:pt idx="3">
                  <c:v>zasadnicze zawodowe</c:v>
                </c:pt>
                <c:pt idx="4">
                  <c:v>gimnazjalne i poniżej</c:v>
                </c:pt>
              </c:strCache>
            </c:strRef>
          </c:cat>
          <c:val>
            <c:numRef>
              <c:f>'Formularz 5'!$D$39:$D$43</c:f>
              <c:numCache>
                <c:formatCode>#,##0</c:formatCode>
                <c:ptCount val="5"/>
                <c:pt idx="0">
                  <c:v>68</c:v>
                </c:pt>
                <c:pt idx="1">
                  <c:v>226</c:v>
                </c:pt>
                <c:pt idx="2">
                  <c:v>112</c:v>
                </c:pt>
                <c:pt idx="3">
                  <c:v>264</c:v>
                </c:pt>
                <c:pt idx="4">
                  <c:v>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B78D-48C5-8D20-152746168FAE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BEZROBOTNI WG WIEKU</a:t>
            </a:r>
            <a:br>
              <a:rPr lang="pl-PL" dirty="0"/>
            </a:b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2200" cap="non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 na  31.12.2025 r.</a:t>
            </a:r>
            <a:endParaRPr lang="pl-PL" sz="2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33602064811927551"/>
          <c:y val="4.86621651267556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7418159810619008"/>
          <c:w val="0.99430380662483409"/>
          <c:h val="0.7804952437923135"/>
        </c:manualLayout>
      </c:layout>
      <c:pie3D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872F-4702-9452-1F38964155B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72F-4702-9452-1F38964155B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72F-4702-9452-1F38964155B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872F-4702-9452-1F38964155B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872F-4702-9452-1F38964155B9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872F-4702-9452-1F38964155B9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F872960B-8896-40A2-9795-FBA6F76FE365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>
                        <a:solidFill>
                          <a:srgbClr val="009DD9"/>
                        </a:solidFill>
                      </a:rPr>
                      <a:t>206</a:t>
                    </a:r>
                    <a:r>
                      <a:rPr lang="pl-PL" baseline="0" dirty="0"/>
                      <a:t> os.; 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72F-4702-9452-1F38964155B9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8777026E-39DA-498D-AD3A-9487878EC5C3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>
                        <a:solidFill>
                          <a:srgbClr val="00B0F0"/>
                        </a:solidFill>
                      </a:rPr>
                      <a:t>304</a:t>
                    </a:r>
                    <a:r>
                      <a:rPr lang="pl-PL" baseline="0" dirty="0"/>
                      <a:t> os.; 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72F-4702-9452-1F38964155B9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5000648-EA36-4A49-9DF8-231BFE355F72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>
                        <a:solidFill>
                          <a:srgbClr val="009DD9"/>
                        </a:solidFill>
                      </a:rPr>
                      <a:t>309 </a:t>
                    </a:r>
                    <a:r>
                      <a:rPr lang="pl-PL" baseline="0" dirty="0"/>
                      <a:t>os.; 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72F-4702-9452-1F38964155B9}"/>
                </c:ext>
              </c:extLst>
            </c:dLbl>
            <c:dLbl>
              <c:idx val="3"/>
              <c:layout>
                <c:manualLayout>
                  <c:x val="1.2458239926260061E-2"/>
                  <c:y val="-9.71904064650752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5D719C8E-EF49-4E6D-93E4-E9C4F086048B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/>
                      <a:t>232 os.; 19%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39232165766469"/>
                      <c:h val="5.487208365007371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72F-4702-9452-1F38964155B9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F0A7BBF-C571-4FEE-B3BE-818C1A4B9924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/>
                      <a:t>120 os.; 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72F-4702-9452-1F38964155B9}"/>
                </c:ext>
              </c:extLst>
            </c:dLbl>
            <c:dLbl>
              <c:idx val="5"/>
              <c:layout>
                <c:manualLayout>
                  <c:x val="8.9157968523444098E-2"/>
                  <c:y val="-4.04960026937815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1BA77D36-4953-44AE-8FB1-44826D4150DE}" type="CATEGORYNAME">
                      <a:rPr lang="pl-PL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lat</a:t>
                    </a:r>
                    <a:r>
                      <a:rPr lang="pl-PL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:  </a:t>
                    </a:r>
                    <a:r>
                      <a:rPr lang="pl-PL" baseline="0" dirty="0"/>
                      <a:t>53 os.; 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872F-4702-9452-1F38964155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noFill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5'!$B$32:$B$37</c:f>
              <c:strCache>
                <c:ptCount val="6"/>
                <c:pt idx="0">
                  <c:v>18 - 24</c:v>
                </c:pt>
                <c:pt idx="1">
                  <c:v>25 - 34</c:v>
                </c:pt>
                <c:pt idx="2">
                  <c:v>35 - 44</c:v>
                </c:pt>
                <c:pt idx="3">
                  <c:v>45 - 54</c:v>
                </c:pt>
                <c:pt idx="4">
                  <c:v>55 - 59</c:v>
                </c:pt>
                <c:pt idx="5">
                  <c:v>60 - 64</c:v>
                </c:pt>
              </c:strCache>
            </c:strRef>
          </c:cat>
          <c:val>
            <c:numRef>
              <c:f>'Formularz 5'!$C$32:$C$37</c:f>
              <c:numCache>
                <c:formatCode>#,##0</c:formatCode>
                <c:ptCount val="6"/>
                <c:pt idx="0">
                  <c:v>195</c:v>
                </c:pt>
                <c:pt idx="1">
                  <c:v>325</c:v>
                </c:pt>
                <c:pt idx="2">
                  <c:v>299</c:v>
                </c:pt>
                <c:pt idx="3">
                  <c:v>248</c:v>
                </c:pt>
                <c:pt idx="4">
                  <c:v>126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72F-4702-9452-1F38964155B9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872F-4702-9452-1F38964155B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872F-4702-9452-1F38964155B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72F-4702-9452-1F38964155B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72F-4702-9452-1F38964155B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72F-4702-9452-1F38964155B9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72F-4702-9452-1F38964155B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872F-4702-9452-1F38964155B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872F-4702-9452-1F38964155B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72F-4702-9452-1F38964155B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72F-4702-9452-1F38964155B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72F-4702-9452-1F38964155B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72F-4702-9452-1F38964155B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5'!$B$32:$B$37</c:f>
              <c:strCache>
                <c:ptCount val="6"/>
                <c:pt idx="0">
                  <c:v>18 - 24</c:v>
                </c:pt>
                <c:pt idx="1">
                  <c:v>25 - 34</c:v>
                </c:pt>
                <c:pt idx="2">
                  <c:v>35 - 44</c:v>
                </c:pt>
                <c:pt idx="3">
                  <c:v>45 - 54</c:v>
                </c:pt>
                <c:pt idx="4">
                  <c:v>55 - 59</c:v>
                </c:pt>
                <c:pt idx="5">
                  <c:v>60 - 64</c:v>
                </c:pt>
              </c:strCache>
            </c:strRef>
          </c:cat>
          <c:val>
            <c:numRef>
              <c:f>'Formularz 5'!$D$32:$D$37</c:f>
              <c:numCache>
                <c:formatCode>#,##0</c:formatCode>
                <c:ptCount val="6"/>
                <c:pt idx="0">
                  <c:v>151</c:v>
                </c:pt>
                <c:pt idx="1">
                  <c:v>342</c:v>
                </c:pt>
                <c:pt idx="2">
                  <c:v>258</c:v>
                </c:pt>
                <c:pt idx="3">
                  <c:v>163</c:v>
                </c:pt>
                <c:pt idx="4">
                  <c:v>66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872F-4702-9452-1F38964155B9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l-PL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BEZROBOTNI WG CZASU POZOSTAWANIA </a:t>
            </a:r>
            <a:r>
              <a:rPr lang="pl-PL" sz="2400" b="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BEZ PRACY 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2000" i="1" u="sng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miesiącach </a:t>
            </a:r>
            <a:r>
              <a:rPr lang="pl-PL" sz="16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l-PL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 na 31.12.2025 r.</a:t>
            </a:r>
          </a:p>
        </c:rich>
      </c:tx>
      <c:layout>
        <c:manualLayout>
          <c:xMode val="edge"/>
          <c:yMode val="edge"/>
          <c:x val="0.21164343237634192"/>
          <c:y val="1.7815091809983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l-PL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3136244682934162"/>
          <c:w val="1"/>
          <c:h val="0.80407281070740966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plosion val="0"/>
            <c:spPr>
              <a:solidFill>
                <a:schemeClr val="accent2">
                  <a:tint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0625-4128-95FB-3A5CF62C6DF1}"/>
              </c:ext>
            </c:extLst>
          </c:dPt>
          <c:dPt>
            <c:idx val="1"/>
            <c:bubble3D val="0"/>
            <c:explosion val="1"/>
            <c:spPr>
              <a:solidFill>
                <a:schemeClr val="accent2">
                  <a:tint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0625-4128-95FB-3A5CF62C6DF1}"/>
              </c:ext>
            </c:extLst>
          </c:dPt>
          <c:dPt>
            <c:idx val="2"/>
            <c:bubble3D val="0"/>
            <c:explosion val="0"/>
            <c:spPr>
              <a:solidFill>
                <a:schemeClr val="accent2">
                  <a:tint val="9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0625-4128-95FB-3A5CF62C6DF1}"/>
              </c:ext>
            </c:extLst>
          </c:dPt>
          <c:dPt>
            <c:idx val="3"/>
            <c:bubble3D val="0"/>
            <c:explosion val="0"/>
            <c:spPr>
              <a:solidFill>
                <a:schemeClr val="accent2">
                  <a:shade val="9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0625-4128-95FB-3A5CF62C6DF1}"/>
              </c:ext>
            </c:extLst>
          </c:dPt>
          <c:dPt>
            <c:idx val="4"/>
            <c:bubble3D val="0"/>
            <c:explosion val="1"/>
            <c:spPr>
              <a:solidFill>
                <a:schemeClr val="accent2">
                  <a:shade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0625-4128-95FB-3A5CF62C6DF1}"/>
              </c:ext>
            </c:extLst>
          </c:dPt>
          <c:dPt>
            <c:idx val="5"/>
            <c:bubble3D val="0"/>
            <c:explosion val="1"/>
            <c:spPr>
              <a:solidFill>
                <a:schemeClr val="accent2">
                  <a:shade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0625-4128-95FB-3A5CF62C6DF1}"/>
              </c:ext>
            </c:extLst>
          </c:dPt>
          <c:dLbls>
            <c:dLbl>
              <c:idx val="0"/>
              <c:layout>
                <c:manualLayout>
                  <c:x val="-5.8648026997563968E-2"/>
                  <c:y val="9.3534938633144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/>
                      <a:t>94os., 8%</a:t>
                    </a:r>
                    <a:endParaRPr lang="en-US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89329931897549"/>
                      <c:h val="4.8118931464063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0625-4128-95FB-3A5CF62C6DF1}"/>
                </c:ext>
              </c:extLst>
            </c:dLbl>
            <c:dLbl>
              <c:idx val="1"/>
              <c:layout>
                <c:manualLayout>
                  <c:x val="-0.10931127943574971"/>
                  <c:y val="8.425471480278272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182os.; 15%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625-4128-95FB-3A5CF62C6DF1}"/>
                </c:ext>
              </c:extLst>
            </c:dLbl>
            <c:dLbl>
              <c:idx val="2"/>
              <c:layout>
                <c:manualLayout>
                  <c:x val="-0.13504698606297932"/>
                  <c:y val="-0.11074233250107106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197os.; 16%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625-4128-95FB-3A5CF62C6DF1}"/>
                </c:ext>
              </c:extLst>
            </c:dLbl>
            <c:dLbl>
              <c:idx val="3"/>
              <c:layout>
                <c:manualLayout>
                  <c:x val="-8.0728220678984788E-2"/>
                  <c:y val="-0.15440574408486374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238os.; 19%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625-4128-95FB-3A5CF62C6DF1}"/>
                </c:ext>
              </c:extLst>
            </c:dLbl>
            <c:dLbl>
              <c:idx val="4"/>
              <c:layout>
                <c:manualLayout>
                  <c:x val="8.7519809801035367E-2"/>
                  <c:y val="-0.14769862840548056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172os.; 14%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625-4128-95FB-3A5CF62C6DF1}"/>
                </c:ext>
              </c:extLst>
            </c:dLbl>
            <c:dLbl>
              <c:idx val="5"/>
              <c:layout>
                <c:manualLayout>
                  <c:x val="0.10712719307012539"/>
                  <c:y val="6.701898188428133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341os.; 28%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625-4128-95FB-3A5CF62C6DF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'Formularz 5'!$B$25:$B$30</c:f>
              <c:strCache>
                <c:ptCount val="6"/>
                <c:pt idx="0">
                  <c:v>do 1</c:v>
                </c:pt>
                <c:pt idx="1">
                  <c:v>1 - 3</c:v>
                </c:pt>
                <c:pt idx="2">
                  <c:v>3 - 6</c:v>
                </c:pt>
                <c:pt idx="3">
                  <c:v>6 - 12</c:v>
                </c:pt>
                <c:pt idx="4">
                  <c:v>12 - 24</c:v>
                </c:pt>
                <c:pt idx="5">
                  <c:v>pow. 24</c:v>
                </c:pt>
              </c:strCache>
            </c:strRef>
          </c:cat>
          <c:val>
            <c:numRef>
              <c:f>'Formularz 5'!$C$25:$C$30</c:f>
              <c:numCache>
                <c:formatCode>#,##0</c:formatCode>
                <c:ptCount val="6"/>
                <c:pt idx="0">
                  <c:v>105</c:v>
                </c:pt>
                <c:pt idx="1">
                  <c:v>163</c:v>
                </c:pt>
                <c:pt idx="2">
                  <c:v>169</c:v>
                </c:pt>
                <c:pt idx="3">
                  <c:v>210</c:v>
                </c:pt>
                <c:pt idx="4">
                  <c:v>212</c:v>
                </c:pt>
                <c:pt idx="5">
                  <c:v>389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v>ogółem</c:v>
                </c15:tx>
              </c15:filteredSeriesTitle>
            </c:ext>
            <c:ext xmlns:c16="http://schemas.microsoft.com/office/drawing/2014/chart" uri="{C3380CC4-5D6E-409C-BE32-E72D297353CC}">
              <c16:uniqueId val="{0000000B-0625-4128-95FB-3A5CF62C6DF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explosion val="25"/>
                <c:dPt>
                  <c:idx val="0"/>
                  <c:bubble3D val="0"/>
                  <c:spPr>
                    <a:solidFill>
                      <a:schemeClr val="accent2">
                        <a:tint val="5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0D-0625-4128-95FB-3A5CF62C6DF1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tint val="7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0E-0625-4128-95FB-3A5CF62C6DF1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2">
                        <a:tint val="9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0-0625-4128-95FB-3A5CF62C6DF1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2">
                        <a:shade val="9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2-0625-4128-95FB-3A5CF62C6DF1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2">
                        <a:shade val="7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4-0625-4128-95FB-3A5CF62C6DF1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2">
                        <a:shade val="5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6-0625-4128-95FB-3A5CF62C6DF1}"/>
                    </c:ext>
                  </c:extLst>
                </c:dPt>
                <c:dLbls>
                  <c:spPr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33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l-PL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dk1">
                            <a:lumMod val="50000"/>
                            <a:lumOff val="50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'Formularz 5'!$B$25:$B$30</c15:sqref>
                        </c15:formulaRef>
                      </c:ext>
                    </c:extLst>
                    <c:strCache>
                      <c:ptCount val="6"/>
                      <c:pt idx="0">
                        <c:v>do 1</c:v>
                      </c:pt>
                      <c:pt idx="1">
                        <c:v>1 - 3</c:v>
                      </c:pt>
                      <c:pt idx="2">
                        <c:v>3 - 6</c:v>
                      </c:pt>
                      <c:pt idx="3">
                        <c:v>6 - 12</c:v>
                      </c:pt>
                      <c:pt idx="4">
                        <c:v>12 - 24</c:v>
                      </c:pt>
                      <c:pt idx="5">
                        <c:v>pow. 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'Formularz 5'!$D$25:$D$30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59</c:v>
                      </c:pt>
                      <c:pt idx="1">
                        <c:v>125</c:v>
                      </c:pt>
                      <c:pt idx="2">
                        <c:v>133</c:v>
                      </c:pt>
                      <c:pt idx="3">
                        <c:v>107</c:v>
                      </c:pt>
                      <c:pt idx="4">
                        <c:v>139</c:v>
                      </c:pt>
                      <c:pt idx="5">
                        <c:v>417</c:v>
                      </c:pt>
                    </c:numCache>
                  </c:numRef>
                </c:val>
                <c:extLst>
                  <c:ext uri="{02D57815-91ED-43cb-92C2-25804820EDAC}">
                    <c15:filteredSeriesTitle>
                      <c15:tx>
                        <c:v>kobiety</c:v>
                      </c15:tx>
                    </c15:filteredSeriesTitle>
                  </c:ext>
                  <c:ext xmlns:c16="http://schemas.microsoft.com/office/drawing/2014/chart" uri="{C3380CC4-5D6E-409C-BE32-E72D297353CC}">
                    <c16:uniqueId val="{00000017-0625-4128-95FB-3A5CF62C6DF1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>
          <a:softEdge rad="31750"/>
        </a:effectLst>
      </c:spPr>
    </c:plotArea>
    <c:legend>
      <c:legendPos val="l"/>
      <c:layout>
        <c:manualLayout>
          <c:xMode val="edge"/>
          <c:yMode val="edge"/>
          <c:x val="0.81007972070701328"/>
          <c:y val="0.21795462863654069"/>
          <c:w val="0.13513289257164551"/>
          <c:h val="0.3513812453250271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9" y="4"/>
            <a:ext cx="2943595" cy="49797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754" y="4"/>
            <a:ext cx="2943595" cy="49797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4C3270B5-A804-45C4-AC3D-F7B51FD57AE9}" type="datetimeFigureOut">
              <a:rPr lang="pl-PL" smtClean="0"/>
              <a:t>20.04.2026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9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9" y="9427075"/>
            <a:ext cx="2943595" cy="497975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754" y="9427075"/>
            <a:ext cx="2943595" cy="497975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23444BD7-43A9-48AC-A780-763F3D9EEE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230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579" indent="-285607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2429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599400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6371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7286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defTabSz="456971" eaLnBrk="1" hangingPunct="1">
              <a:defRPr/>
            </a:pPr>
            <a:fld id="{7AA59AAC-9F70-43B0-8677-0BFCAE03FA01}" type="slidenum">
              <a:rPr lang="pl-PL" altLang="pl-PL" sz="1200">
                <a:solidFill>
                  <a:prstClr val="black"/>
                </a:solidFill>
                <a:latin typeface="Arial" panose="020B0604020202020204" pitchFamily="34" charset="0"/>
              </a:rPr>
              <a:pPr defTabSz="456971" eaLnBrk="1" hangingPunct="1">
                <a:defRPr/>
              </a:pPr>
              <a:t>1</a:t>
            </a:fld>
            <a:endParaRPr lang="pl-PL" altLang="pl-PL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pl-PL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91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2B5AE-D76C-8094-E6ED-B01FD4995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21D7310-EB63-5966-83E0-1B36E37527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7E060B5-17B8-87BC-B5F2-3973ED9814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355F68-A507-BAF7-4224-995727541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44BD7-43A9-48AC-A780-763F3D9EEE0F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827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44BD7-43A9-48AC-A780-763F3D9EEE0F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5805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94D40-8E81-2943-88B9-5C9522754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B153923-507C-B531-E3E0-23A731C37B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4D05B67-CA1E-440C-8A90-ADDE352F8E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6ACE56-05E3-10E8-ED25-BC7FECEC1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44BD7-43A9-48AC-A780-763F3D9EEE0F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7781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6AB61-6A30-DE0F-C724-0C45970E9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DE6821C4-6DB0-7D42-A756-A621BD614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579" indent="-285607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2429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599400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6371" indent="-228486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7286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defTabSz="456971" eaLnBrk="1" hangingPunct="1">
              <a:defRPr/>
            </a:pPr>
            <a:fld id="{7AA59AAC-9F70-43B0-8677-0BFCAE03FA01}" type="slidenum">
              <a:rPr lang="pl-PL" altLang="pl-PL" sz="1200">
                <a:solidFill>
                  <a:prstClr val="black"/>
                </a:solidFill>
                <a:latin typeface="Arial" panose="020B0604020202020204" pitchFamily="34" charset="0"/>
              </a:rPr>
              <a:pPr defTabSz="456971" eaLnBrk="1" hangingPunct="1">
                <a:defRPr/>
              </a:pPr>
              <a:t>25</a:t>
            </a:fld>
            <a:endParaRPr lang="pl-PL" altLang="pl-PL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CD86894-1298-7BAB-3EC1-AF9F8A6D15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pl-PL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F69857D-2271-E5D3-E95A-02B81A5323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519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9654" y="2386744"/>
            <a:ext cx="9252693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5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B211-8319-4CB9-A8C3-AA8021C0D5B5}" type="datetime1">
              <a:rPr lang="pl-PL" smtClean="0"/>
              <a:t>20.04.2026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5316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0548-61AE-401B-8229-AAF190D5970D}" type="datetime1">
              <a:rPr lang="pl-PL" smtClean="0"/>
              <a:t>20.04.2026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912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40528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95" y="937260"/>
            <a:ext cx="6288232" cy="498348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2A2F-30D7-462C-91E4-C5DB2C58BBE4}" type="datetime1">
              <a:rPr lang="pl-PL" smtClean="0"/>
              <a:t>20.04.2026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227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061B-7899-4BB6-A781-90C429F33E91}" type="datetime1">
              <a:rPr lang="pl-PL" smtClean="0"/>
              <a:t>20.04.2026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019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232" y="2386744"/>
            <a:ext cx="925372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5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E4BDC-216A-41AC-870E-61BE65095F72}" type="datetime1">
              <a:rPr lang="pl-PL" smtClean="0"/>
              <a:t>20.04.2026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34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9653" y="2638044"/>
            <a:ext cx="4384031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6" y="2638044"/>
            <a:ext cx="4387355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130-49D6-4D3B-BFC7-692B931AD4FF}" type="datetime1">
              <a:rPr lang="pl-PL" smtClean="0"/>
              <a:t>20.04.2026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533426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9652" y="2313435"/>
            <a:ext cx="4384032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9652" y="3143250"/>
            <a:ext cx="4384032" cy="25967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387355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5"/>
            <a:ext cx="4387355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130-49D6-4D3B-BFC7-692B931AD4FF}" type="datetime1">
              <a:rPr lang="pl-PL" smtClean="0"/>
              <a:t>20.04.2026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3589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60F-51DC-4667-9B7F-5CEC321BD9CF}" type="datetime1">
              <a:rPr lang="pl-PL" smtClean="0"/>
              <a:t>20.04.2026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125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94F8-AF23-46D1-9A64-091CD0F5A87E}" type="datetime1">
              <a:rPr lang="pl-PL" smtClean="0"/>
              <a:t>20.04.2026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9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71" y="2243830"/>
            <a:ext cx="4387459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0620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6159-1455-437B-A9A3-FF2B8E17313D}" type="datetime1">
              <a:rPr lang="pl-PL" smtClean="0"/>
              <a:t>20.04.2026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54271" y="6236208"/>
            <a:ext cx="5075197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093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2243828"/>
            <a:ext cx="438912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1" y="0"/>
            <a:ext cx="610209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0620" y="3549920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A17D130-49D6-4D3B-BFC7-692B931AD4FF}" type="datetime1">
              <a:rPr lang="pl-PL" smtClean="0"/>
              <a:t>20.04.2026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53440" y="6236208"/>
            <a:ext cx="5071872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38236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1394" y="964692"/>
            <a:ext cx="7917007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94" y="2638046"/>
            <a:ext cx="791700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71924" y="6238816"/>
            <a:ext cx="2753747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A17D130-49D6-4D3B-BFC7-692B931AD4FF}" type="datetime1">
              <a:rPr lang="pl-PL" smtClean="0"/>
              <a:t>20.04.2026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9652" y="6236208"/>
            <a:ext cx="60755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86816" y="6217920"/>
            <a:ext cx="48768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615DD86-CC97-4E7F-96A1-7C80DF0D4B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549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abrzezno.praca.gov.p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807" y="626109"/>
            <a:ext cx="11993336" cy="100806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tx2"/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</a:gradFill>
          <a:ln w="0">
            <a:noFill/>
          </a:ln>
        </p:spPr>
        <p:txBody>
          <a:bodyPr>
            <a:noAutofit/>
          </a:bodyPr>
          <a:lstStyle/>
          <a:p>
            <a:pPr algn="r" eaLnBrk="1" hangingPunct="1">
              <a:lnSpc>
                <a:spcPct val="150000"/>
              </a:lnSpc>
              <a:defRPr/>
            </a:pPr>
            <a:r>
              <a:rPr lang="pl-PL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pl-P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POWIATOWY URZĄD PRACY W WĄBRZEŹNIE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807" y="1663077"/>
            <a:ext cx="11993336" cy="512144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4000">
                <a:schemeClr val="accent5">
                  <a:lumMod val="20000"/>
                  <a:lumOff val="80000"/>
                </a:schemeClr>
              </a:gs>
              <a:gs pos="8300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16200000" scaled="1"/>
            <a:tileRect/>
          </a:gradFill>
          <a:ln w="3175">
            <a:noFill/>
          </a:ln>
        </p:spPr>
        <p:txBody>
          <a:bodyPr anchor="ctr">
            <a:normAutofit fontScale="92500"/>
          </a:bodyPr>
          <a:lstStyle/>
          <a:p>
            <a:pPr algn="r"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pl-PL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Informacja </a:t>
            </a:r>
            <a:br>
              <a:rPr lang="pl-PL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sytuacji bezrobocia </a:t>
            </a:r>
          </a:p>
          <a:p>
            <a:pPr eaLnBrk="1" hangingPunct="1">
              <a:defRPr/>
            </a:pPr>
            <a:r>
              <a:rPr lang="pl-PL" sz="35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 POWIECIE WĄBRZESKIM</a:t>
            </a:r>
          </a:p>
          <a:p>
            <a:pPr eaLnBrk="1" hangingPunct="1">
              <a:defRPr/>
            </a:pPr>
            <a:r>
              <a:rPr lang="pl-PL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oraz</a:t>
            </a:r>
            <a:r>
              <a:rPr lang="pl-PL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aktywizacji lokalnego rynku pracy </a:t>
            </a:r>
          </a:p>
          <a:p>
            <a:pPr eaLnBrk="1" hangingPunct="1">
              <a:defRPr/>
            </a:pPr>
            <a:r>
              <a:rPr lang="pl-PL" sz="4300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pl-PL" sz="43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4300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okresie </a:t>
            </a:r>
            <a:r>
              <a:rPr lang="pl-PL" sz="4300" b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stycznia do grudnia 2025 roku</a:t>
            </a:r>
          </a:p>
          <a:p>
            <a:pPr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1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1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849" y="657465"/>
            <a:ext cx="8477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8401050" y="2133601"/>
            <a:ext cx="666750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defTabSz="457200" eaLnBrk="1" hangingPunct="1"/>
            <a:endParaRPr lang="pl-PL" altLang="pl-PL" sz="18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8935244" y="1163118"/>
            <a:ext cx="1152525" cy="29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defTabSz="457200" eaLnBrk="1" hangingPunct="1"/>
            <a:endParaRPr lang="pl-PL" altLang="pl-PL" sz="400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 defTabSz="457200" eaLnBrk="1" hangingPunct="1"/>
            <a:r>
              <a:rPr lang="pl-PL" altLang="pl-PL" sz="800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DA53670-ADE8-878D-D23E-2D40DEF8A66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0564" t="17737" r="10966" b="3291"/>
          <a:stretch>
            <a:fillRect/>
          </a:stretch>
        </p:blipFill>
        <p:spPr>
          <a:xfrm>
            <a:off x="465364" y="657465"/>
            <a:ext cx="1524528" cy="96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0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11612047" y="6264812"/>
            <a:ext cx="487680" cy="365760"/>
          </a:xfrm>
        </p:spPr>
        <p:txBody>
          <a:bodyPr/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10</a:t>
            </a:fld>
            <a:endParaRPr lang="pl-PL">
              <a:latin typeface="Gill Sans MT" panose="020B0502020104020203"/>
            </a:endParaRPr>
          </a:p>
        </p:txBody>
      </p:sp>
      <p:graphicFrame>
        <p:nvGraphicFramePr>
          <p:cNvPr id="5" name="Chart 6">
            <a:extLst>
              <a:ext uri="{FF2B5EF4-FFF2-40B4-BE49-F238E27FC236}">
                <a16:creationId xmlns:a16="http://schemas.microsoft.com/office/drawing/2014/main" id="{FCB9C8D9-EC89-4D83-A7AA-42A8A65732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735121"/>
              </p:ext>
            </p:extLst>
          </p:nvPr>
        </p:nvGraphicFramePr>
        <p:xfrm>
          <a:off x="255639" y="250092"/>
          <a:ext cx="11256423" cy="6439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462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C6884-B81A-D230-4ED2-8DAA1CAF9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68" y="70339"/>
            <a:ext cx="11449182" cy="812799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Stopa bezrobocia liczona w stosunku do liczby ludności aktywnej zawodowo w POWIECIE WĄBRZESKIM wyniosła </a:t>
            </a:r>
            <a:b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grudniu 2025r</a:t>
            </a: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pl-PL" sz="18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11,1% </a:t>
            </a:r>
            <a:r>
              <a:rPr lang="pl-PL" sz="180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plasuje nas na 12 miejscu w województwie</a:t>
            </a:r>
            <a:r>
              <a:rPr lang="pl-PL" sz="180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WOJEWÓDZTWIE</a:t>
            </a: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Kujawsko – Pomorskim </a:t>
            </a:r>
            <a:r>
              <a:rPr lang="pl-PL" sz="18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7,8%, </a:t>
            </a: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 </a:t>
            </a:r>
            <a:r>
              <a:rPr lang="pl-PL" sz="1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KRAJU</a:t>
            </a: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5,7 </a:t>
            </a:r>
            <a:r>
              <a:rPr lang="pl-PL" sz="1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pl-PL" sz="18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450429-B40A-647A-F6E4-6A3E79D6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6752" y="6324818"/>
            <a:ext cx="487680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11</a:t>
            </a:fld>
            <a:endParaRPr lang="pl-PL"/>
          </a:p>
        </p:txBody>
      </p:sp>
      <p:graphicFrame>
        <p:nvGraphicFramePr>
          <p:cNvPr id="11" name="Symbol zastępczy zawartości 10">
            <a:extLst>
              <a:ext uri="{FF2B5EF4-FFF2-40B4-BE49-F238E27FC236}">
                <a16:creationId xmlns:a16="http://schemas.microsoft.com/office/drawing/2014/main" id="{F40BF613-5A5A-B213-699B-615747A60B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268745"/>
              </p:ext>
            </p:extLst>
          </p:nvPr>
        </p:nvGraphicFramePr>
        <p:xfrm>
          <a:off x="127566" y="883138"/>
          <a:ext cx="11449180" cy="5904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267">
                  <a:extLst>
                    <a:ext uri="{9D8B030D-6E8A-4147-A177-3AD203B41FA5}">
                      <a16:colId xmlns:a16="http://schemas.microsoft.com/office/drawing/2014/main" val="2690464524"/>
                    </a:ext>
                  </a:extLst>
                </a:gridCol>
                <a:gridCol w="717485">
                  <a:extLst>
                    <a:ext uri="{9D8B030D-6E8A-4147-A177-3AD203B41FA5}">
                      <a16:colId xmlns:a16="http://schemas.microsoft.com/office/drawing/2014/main" val="2885803382"/>
                    </a:ext>
                  </a:extLst>
                </a:gridCol>
                <a:gridCol w="824915">
                  <a:extLst>
                    <a:ext uri="{9D8B030D-6E8A-4147-A177-3AD203B41FA5}">
                      <a16:colId xmlns:a16="http://schemas.microsoft.com/office/drawing/2014/main" val="505603421"/>
                    </a:ext>
                  </a:extLst>
                </a:gridCol>
                <a:gridCol w="832591">
                  <a:extLst>
                    <a:ext uri="{9D8B030D-6E8A-4147-A177-3AD203B41FA5}">
                      <a16:colId xmlns:a16="http://schemas.microsoft.com/office/drawing/2014/main" val="677964014"/>
                    </a:ext>
                  </a:extLst>
                </a:gridCol>
                <a:gridCol w="840263">
                  <a:extLst>
                    <a:ext uri="{9D8B030D-6E8A-4147-A177-3AD203B41FA5}">
                      <a16:colId xmlns:a16="http://schemas.microsoft.com/office/drawing/2014/main" val="1396968903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749619776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3929739481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4096261165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2961461903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1342443907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3129824600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1083547813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499305206"/>
                    </a:ext>
                  </a:extLst>
                </a:gridCol>
                <a:gridCol w="730851">
                  <a:extLst>
                    <a:ext uri="{9D8B030D-6E8A-4147-A177-3AD203B41FA5}">
                      <a16:colId xmlns:a16="http://schemas.microsoft.com/office/drawing/2014/main" val="3235239042"/>
                    </a:ext>
                  </a:extLst>
                </a:gridCol>
              </a:tblGrid>
              <a:tr h="1983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STOPA BEZROBOCIA (w %) </a:t>
                      </a:r>
                      <a:r>
                        <a:rPr lang="pl-PL" sz="1200" b="1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W WOJEWÓDZTWIE</a:t>
                      </a:r>
                      <a:r>
                        <a:rPr lang="pl-PL" sz="1200" b="1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 KUJAWSKO-POMORSKIM W 2025 ROKU</a:t>
                      </a:r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C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431592"/>
                  </a:ext>
                </a:extLst>
              </a:tr>
              <a:tr h="1983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  <a:latin typeface="Aptos Narrow" panose="020B0004020202020204" pitchFamily="34" charset="0"/>
                        </a:rPr>
                        <a:t>POWIAT</a:t>
                      </a:r>
                      <a:endParaRPr lang="pl-PL" sz="9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effectLst/>
                          <a:latin typeface="Aptos Narrow" panose="020B0004020202020204" pitchFamily="34" charset="0"/>
                        </a:rPr>
                        <a:t>          MIESIĄC </a:t>
                      </a:r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181058"/>
                  </a:ext>
                </a:extLst>
              </a:tr>
              <a:tr h="49125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Aptos Narrow" panose="020B0004020202020204" pitchFamily="34" charset="0"/>
                        </a:rPr>
                        <a:t>GRUDZIEŃ 2024 r.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effectLst/>
                          <a:latin typeface="Aptos Narrow" panose="020B0004020202020204" pitchFamily="34" charset="0"/>
                        </a:rPr>
                        <a:t>STYCZEŃ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  <a:latin typeface="Aptos Narrow" panose="020B0004020202020204" pitchFamily="34" charset="0"/>
                        </a:rPr>
                        <a:t>LUTY</a:t>
                      </a:r>
                      <a:endParaRPr lang="pl-PL" sz="9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u="none" strike="noStrike" dirty="0">
                          <a:effectLst/>
                          <a:latin typeface="Aptos Narrow" panose="020B0004020202020204" pitchFamily="34" charset="0"/>
                        </a:rPr>
                        <a:t>MARZEC</a:t>
                      </a:r>
                      <a:endParaRPr lang="pl-PL" sz="8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  <a:latin typeface="Aptos Narrow" panose="020B0004020202020204" pitchFamily="34" charset="0"/>
                        </a:rPr>
                        <a:t>KWIECIEŃ</a:t>
                      </a:r>
                      <a:endParaRPr lang="pl-PL" sz="9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effectLst/>
                          <a:latin typeface="Aptos Narrow" panose="020B0004020202020204" pitchFamily="34" charset="0"/>
                        </a:rPr>
                        <a:t>MAJ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Aptos Narrow" panose="020B0004020202020204" pitchFamily="34" charset="0"/>
                        </a:rPr>
                        <a:t>CZERWIEC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effectLst/>
                          <a:latin typeface="Aptos Narrow" panose="020B0004020202020204" pitchFamily="34" charset="0"/>
                        </a:rPr>
                        <a:t>LIIPIEC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effectLst/>
                          <a:latin typeface="Aptos Narrow" panose="020B0004020202020204" pitchFamily="34" charset="0"/>
                        </a:rPr>
                        <a:t>SIERPIEŃ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Aptos Narrow" panose="020B0004020202020204" pitchFamily="34" charset="0"/>
                        </a:rPr>
                        <a:t>WRZESIEŃ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Aptos Narrow" panose="020B0004020202020204" pitchFamily="34" charset="0"/>
                        </a:rPr>
                        <a:t>październik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Aptos Narrow" panose="020B0004020202020204" pitchFamily="34" charset="0"/>
                        </a:rPr>
                        <a:t>listopad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Aptos Narrow" panose="020B0004020202020204" pitchFamily="34" charset="0"/>
                        </a:rPr>
                        <a:t>GRUDZIEŃ 2025 r.</a:t>
                      </a:r>
                    </a:p>
                  </a:txBody>
                  <a:tcPr marL="2292" marR="2292" marT="2292" marB="0" vert="vert27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9708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  <a:latin typeface="Aptos Narrow" panose="020B0004020202020204" pitchFamily="34" charset="0"/>
                        </a:rPr>
                        <a:t>POLSKA</a:t>
                      </a:r>
                      <a:endParaRPr lang="pl-PL" sz="12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5,1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5,4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5,4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5,3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5,2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5,0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5,2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5,4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5,5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5,6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5,6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5,6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5,7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347201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  <a:latin typeface="Aptos Narrow" panose="020B0004020202020204" pitchFamily="34" charset="0"/>
                        </a:rPr>
                        <a:t>WOJEWÓDZTWO RAZEM</a:t>
                      </a:r>
                      <a:endParaRPr lang="pl-PL" sz="1200" b="1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7,3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7,7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7,7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7,5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7,3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7,1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7,2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7,5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7,6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7,6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7,7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7,6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effectLst/>
                          <a:latin typeface="Aptos Narrow" panose="020B0004020202020204" pitchFamily="34" charset="0"/>
                        </a:rPr>
                        <a:t>7,8</a:t>
                      </a:r>
                    </a:p>
                  </a:txBody>
                  <a:tcPr marL="2292" marR="2292" marT="229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8000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BYDGOSZCZ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2,3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2,7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2,9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2,5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907783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BYDGOSKI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3,3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4,1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399360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GRUDZIĄDZ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9,8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025980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GRUDZIĄDZKI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4932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TORUŃ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3,4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3,9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74006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TORUŃSKI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8,3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15879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WŁOCŁAWEK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8,7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93243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WŁOCŁAWSKI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21027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ALEKSANDROWSKI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48278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BRODNICKI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6,7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6,2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6,5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7,0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7,1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7,5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00097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CHEŁMIŃSKI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12,5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12,6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81687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GOLUBSKO-DOBRZYŃSKI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883062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INOWROCŁAWSKI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11,2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54628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LIPNOWSKI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13,3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12,9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13,9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475795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MOGILEŃSKI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9,6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9,7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87340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NAKIELSKI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9,7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01505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RADZIEJOWSKI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15,1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15,7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15,2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13,9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14,1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14,6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14,8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15,2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48831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RYPIŃSKI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9,2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937118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SĘPOLEŃSKI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427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ŚWIECKI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6,4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6,8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6,5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6,1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6,2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6,3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6,6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6,9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273784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TUCHOLSKI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10,2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10,7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983821"/>
                  </a:ext>
                </a:extLst>
              </a:tr>
              <a:tr h="217040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400" b="0" u="none" strike="noStrike" dirty="0">
                          <a:effectLst/>
                          <a:latin typeface="Aptos Narrow" panose="020B0004020202020204" pitchFamily="34" charset="0"/>
                        </a:rPr>
                        <a:t>WĄBRZESKI</a:t>
                      </a:r>
                      <a:endParaRPr lang="pl-PL" sz="14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11,8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11,6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10,9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10,5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10,3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10,6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11,0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10,8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11,1</a:t>
                      </a:r>
                    </a:p>
                  </a:txBody>
                  <a:tcPr marL="2292" marR="2292" marT="229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639359"/>
                  </a:ext>
                </a:extLst>
              </a:tr>
              <a:tr h="19998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900" u="none" strike="noStrike" dirty="0">
                          <a:effectLst/>
                          <a:latin typeface="Aptos Narrow" panose="020B0004020202020204" pitchFamily="34" charset="0"/>
                        </a:rPr>
                        <a:t>ŻNIŃSKI</a:t>
                      </a:r>
                      <a:endParaRPr lang="pl-PL" sz="9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u="none" strike="noStrike" dirty="0">
                          <a:effectLst/>
                          <a:latin typeface="Aptos Narrow" panose="020B0004020202020204" pitchFamily="34" charset="0"/>
                        </a:rPr>
                        <a:t>9,2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8,9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9,4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9,8</a:t>
                      </a:r>
                    </a:p>
                  </a:txBody>
                  <a:tcPr marL="7620" marR="7620" marT="762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9,9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10,0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Aptos Narrow" panose="020B0004020202020204" pitchFamily="34" charset="0"/>
                        </a:rPr>
                        <a:t>10,4</a:t>
                      </a:r>
                    </a:p>
                  </a:txBody>
                  <a:tcPr marL="2292" marR="2292" marT="2292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152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49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3">
                <a:lumMod val="20000"/>
                <a:lumOff val="8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ED0631-3745-4CEF-83D8-552E81136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86" y="73738"/>
            <a:ext cx="11310958" cy="1348661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l-PL" sz="24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Powiatowy Urząd Pracy w Wąbrzeźnie</a:t>
            </a:r>
            <a:br>
              <a:rPr lang="pl-PL" sz="24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2400" cap="none" spc="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okresie 01.01.2025 r. - 31.12.2025 r.</a:t>
            </a:r>
            <a:br>
              <a:rPr lang="pl-PL" sz="24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24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pozyskał ogółem 835 wolnych miejsc pracy i miejsc aktywizacji zawodowej (staże, PSU).  </a:t>
            </a:r>
            <a:endParaRPr lang="pl-PL" sz="24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4A75CC9-018B-4805-AE51-9FA3E2A4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74244" y="6217920"/>
            <a:ext cx="432619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12</a:t>
            </a:fld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71896A-FC5C-4199-9F4B-DCEE2BDFF76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3286" y="1516184"/>
            <a:ext cx="11310958" cy="5268078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9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Doradcy klienta wydali </a:t>
            </a:r>
            <a:r>
              <a:rPr lang="pl-PL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756 skierowań</a:t>
            </a:r>
            <a:r>
              <a:rPr lang="pl-PL" sz="19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w tym: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sz="1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206 skierowań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oferty niesubsydiowane, 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198 skierowań 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oferty subsydiowane (PI, RP), 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352 skierowania 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staż. </a:t>
            </a:r>
            <a:endParaRPr lang="pl-PL" sz="2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Ogółem w miesiącach </a:t>
            </a:r>
            <a:r>
              <a:rPr lang="pl-PL" sz="19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I-XII 2025 r.  </a:t>
            </a:r>
            <a:r>
              <a:rPr lang="pl-PL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1227 osób podjęło  zatrudnienie</a:t>
            </a:r>
            <a:r>
              <a:rPr lang="pl-PL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z tego:	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193 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osoby w  ramach prac subsydiowanych, 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1034 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osoby w ramach prac niesubsydiowanych.</a:t>
            </a:r>
            <a:endParaRPr lang="pl-PL" sz="2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9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PUP w Wąbrzeźnie organizuje również giełdy pracy </a:t>
            </a:r>
            <a:r>
              <a:rPr lang="pl-PL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czyli: spotkania większej liczby zainteresowanych kandydatów podjęciem pracy z pracodawcą. Pracodawcy mają bezpośrednią możliwość porozmawiania i wybrania pracowników spośród uczestników tych spotkań.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okresie od 01.01.2025r. do 31.12.2025r.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PUP w Wąbrzeźnie zorganizował </a:t>
            </a: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 giełd pracy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 których łącznie </a:t>
            </a:r>
            <a:r>
              <a:rPr lang="pl-PL" sz="2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uczestniczyło 389 bezrobotnych</a:t>
            </a:r>
            <a:r>
              <a:rPr lang="pl-PL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159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/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7A967B-39E3-4CF2-BD0C-73FB988C7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23" y="105490"/>
            <a:ext cx="11880000" cy="750721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l-PL" altLang="pl-PL" sz="44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altLang="pl-PL" sz="31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Oferty pracy </a:t>
            </a:r>
            <a:r>
              <a:rPr lang="pl-PL" altLang="pl-PL" sz="27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będące </a:t>
            </a:r>
            <a:r>
              <a:rPr lang="pl-PL" altLang="pl-PL" sz="27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dyspozycji </a:t>
            </a:r>
            <a:r>
              <a:rPr lang="pl-PL" altLang="pl-PL" sz="27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Powiatowego Urzędu Pracy w Wąbrzeźnie </a:t>
            </a:r>
            <a:r>
              <a:rPr lang="pl-PL" altLang="pl-PL" sz="14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altLang="pl-PL" sz="3100" cap="none" spc="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w okresie od 01.01.2025 r. do 31.12.2025 r.</a:t>
            </a:r>
            <a:br>
              <a:rPr lang="pl-PL" altLang="pl-PL" sz="3100" cap="none" spc="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40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D6C76618-6B4D-4EB7-B597-449A58853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230628"/>
              </p:ext>
            </p:extLst>
          </p:nvPr>
        </p:nvGraphicFramePr>
        <p:xfrm>
          <a:off x="408215" y="856212"/>
          <a:ext cx="10977542" cy="590399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930118">
                  <a:extLst>
                    <a:ext uri="{9D8B030D-6E8A-4147-A177-3AD203B41FA5}">
                      <a16:colId xmlns:a16="http://schemas.microsoft.com/office/drawing/2014/main" val="449770932"/>
                    </a:ext>
                  </a:extLst>
                </a:gridCol>
                <a:gridCol w="2606965">
                  <a:extLst>
                    <a:ext uri="{9D8B030D-6E8A-4147-A177-3AD203B41FA5}">
                      <a16:colId xmlns:a16="http://schemas.microsoft.com/office/drawing/2014/main" val="1415403949"/>
                    </a:ext>
                  </a:extLst>
                </a:gridCol>
                <a:gridCol w="2627241">
                  <a:extLst>
                    <a:ext uri="{9D8B030D-6E8A-4147-A177-3AD203B41FA5}">
                      <a16:colId xmlns:a16="http://schemas.microsoft.com/office/drawing/2014/main" val="2357251681"/>
                    </a:ext>
                  </a:extLst>
                </a:gridCol>
                <a:gridCol w="2208221">
                  <a:extLst>
                    <a:ext uri="{9D8B030D-6E8A-4147-A177-3AD203B41FA5}">
                      <a16:colId xmlns:a16="http://schemas.microsoft.com/office/drawing/2014/main" val="3657286758"/>
                    </a:ext>
                  </a:extLst>
                </a:gridCol>
                <a:gridCol w="1604997">
                  <a:extLst>
                    <a:ext uri="{9D8B030D-6E8A-4147-A177-3AD203B41FA5}">
                      <a16:colId xmlns:a16="http://schemas.microsoft.com/office/drawing/2014/main" val="2609004632"/>
                    </a:ext>
                  </a:extLst>
                </a:gridCol>
              </a:tblGrid>
              <a:tr h="381229">
                <a:tc rowSpan="2">
                  <a:txBody>
                    <a:bodyPr/>
                    <a:lstStyle/>
                    <a:p>
                      <a:pPr algn="ctr"/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 2025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Pozyskane wolne miejsca pracy  i miejsca </a:t>
                      </a:r>
                      <a:b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aktywizacji zawodowej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Podjęcia pracy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716187"/>
                  </a:ext>
                </a:extLst>
              </a:tr>
              <a:tr h="40911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Prace Niesubsydiowane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Prace Subsydiowane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1538176130"/>
                  </a:ext>
                </a:extLst>
              </a:tr>
              <a:tr h="37190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Styczeń 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4627121"/>
                  </a:ext>
                </a:extLst>
              </a:tr>
              <a:tr h="390527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Luty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4390765"/>
                  </a:ext>
                </a:extLst>
              </a:tr>
              <a:tr h="40911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Marzec 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6543426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Kwiecień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1026571405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pl-PL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494355970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Czerwiec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1353745518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Lipiec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168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3100494854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Sierpień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96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1780874931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Wrzesień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114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3561122837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Październik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2128440784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Listopad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89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2871234392"/>
                  </a:ext>
                </a:extLst>
              </a:tr>
              <a:tr h="3998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Grudzień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42753" marR="427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42753" marR="42753" marT="0" marB="0" anchor="ctr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2753" marR="42753" marT="0" marB="0" anchor="ctr"/>
                </a:tc>
                <a:extLst>
                  <a:ext uri="{0D108BD9-81ED-4DB2-BD59-A6C34878D82A}">
                    <a16:rowId xmlns:a16="http://schemas.microsoft.com/office/drawing/2014/main" val="3002545999"/>
                  </a:ext>
                </a:extLst>
              </a:tr>
              <a:tr h="343689">
                <a:tc>
                  <a:txBody>
                    <a:bodyPr/>
                    <a:lstStyle/>
                    <a:p>
                      <a:pPr algn="r"/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</a:rPr>
                        <a:t>RAZEM</a:t>
                      </a: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53" marR="4275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>
                          <a:effectLst/>
                          <a:latin typeface="Bahnschrift" panose="020B0502040204020203" pitchFamily="34" charset="0"/>
                        </a:rPr>
                        <a:t>835</a:t>
                      </a:r>
                      <a:endParaRPr lang="pl-PL" sz="2000" b="1" dirty="0">
                        <a:effectLst/>
                        <a:latin typeface="Bahnschrift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53" marR="4275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>
                          <a:effectLst/>
                          <a:latin typeface="Bahnschrift" panose="020B0502040204020203" pitchFamily="34" charset="0"/>
                        </a:rPr>
                        <a:t>1034</a:t>
                      </a:r>
                      <a:endParaRPr lang="pl-PL" sz="2000" b="1" dirty="0">
                        <a:effectLst/>
                        <a:latin typeface="Bahnschrift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53" marR="42753" marT="0" marB="0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>
                          <a:effectLst/>
                          <a:latin typeface="Bahnschrift" panose="020B0502040204020203" pitchFamily="34" charset="0"/>
                        </a:rPr>
                        <a:t>193</a:t>
                      </a:r>
                      <a:endParaRPr lang="pl-PL" sz="2000" b="1" dirty="0">
                        <a:effectLst/>
                        <a:latin typeface="Bahnschrift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53" marR="42753" marT="0" marB="0"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100000">
                          <a:schemeClr val="lt2">
                            <a:tint val="96000"/>
                            <a:shade val="95000"/>
                            <a:satMod val="215000"/>
                            <a:lumMod val="80000"/>
                          </a:schemeClr>
                        </a:gs>
                      </a:gsLst>
                      <a:path path="circle">
                        <a:fillToRect l="50000" t="55000" r="125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>
                          <a:effectLst/>
                          <a:latin typeface="Bahnschrift" panose="020B0502040204020203" pitchFamily="34" charset="0"/>
                        </a:rPr>
                        <a:t>1227</a:t>
                      </a:r>
                      <a:endParaRPr lang="pl-PL" sz="2000" b="1" dirty="0">
                        <a:effectLst/>
                        <a:latin typeface="Bahnschrift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53" marR="42753" marT="0" marB="0"/>
                </a:tc>
                <a:extLst>
                  <a:ext uri="{0D108BD9-81ED-4DB2-BD59-A6C34878D82A}">
                    <a16:rowId xmlns:a16="http://schemas.microsoft.com/office/drawing/2014/main" val="105717501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979D996-48DF-458B-BF76-331206A2E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7779" y="6343650"/>
            <a:ext cx="440871" cy="310242"/>
          </a:xfrm>
        </p:spPr>
        <p:txBody>
          <a:bodyPr/>
          <a:lstStyle/>
          <a:p>
            <a:fld id="{9615DD86-CC97-4E7F-96A1-7C80DF0D4B2A}" type="slidenum">
              <a:rPr lang="pl-PL" smtClean="0"/>
              <a:t>13</a:t>
            </a:fld>
            <a:endParaRPr lang="pl-PL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9DB1C3C-C7BE-4ED9-80BB-271331B49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636" y="105490"/>
            <a:ext cx="21672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pl-P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/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8E730A-D379-BC7F-82BE-1B123606A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769132-7F09-5041-C2C0-AF28C3FAE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764" y="105490"/>
            <a:ext cx="11280371" cy="82553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l-PL" altLang="pl-PL" sz="44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pl-PL" altLang="pl-PL" sz="3100" cap="none" spc="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40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Symbol zastępczy zawartości 12">
            <a:extLst>
              <a:ext uri="{FF2B5EF4-FFF2-40B4-BE49-F238E27FC236}">
                <a16:creationId xmlns:a16="http://schemas.microsoft.com/office/drawing/2014/main" id="{A113374B-4DA9-B972-62D8-AA3C83F1CA9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4"/>
          <a:stretch>
            <a:fillRect/>
          </a:stretch>
        </p:blipFill>
        <p:spPr>
          <a:xfrm>
            <a:off x="138098" y="105489"/>
            <a:ext cx="3684936" cy="26414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Symbol zastępczy zawartości 14">
            <a:extLst>
              <a:ext uri="{FF2B5EF4-FFF2-40B4-BE49-F238E27FC236}">
                <a16:creationId xmlns:a16="http://schemas.microsoft.com/office/drawing/2014/main" id="{ABC908D0-9682-7CBB-E471-FF7EADFBC6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5"/>
          <a:stretch>
            <a:fillRect/>
          </a:stretch>
        </p:blipFill>
        <p:spPr>
          <a:xfrm>
            <a:off x="3904000" y="105489"/>
            <a:ext cx="4004262" cy="264146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283EC9A-2836-7213-7734-3CD40C33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9421" y="6457950"/>
            <a:ext cx="370658" cy="294559"/>
          </a:xfrm>
        </p:spPr>
        <p:txBody>
          <a:bodyPr/>
          <a:lstStyle/>
          <a:p>
            <a:fld id="{9615DD86-CC97-4E7F-96A1-7C80DF0D4B2A}" type="slidenum">
              <a:rPr lang="pl-PL" smtClean="0"/>
              <a:t>14</a:t>
            </a:fld>
            <a:endParaRPr lang="pl-PL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74078E7-4578-40F8-4EF9-B3A57F17F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636" y="105490"/>
            <a:ext cx="21672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pl-P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A65EC959-A283-8E29-9057-AC8743B86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586" y="2841659"/>
            <a:ext cx="5444836" cy="3951979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638EDB09-1FFB-8244-EC30-A847C519B2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8488" y="-92734"/>
            <a:ext cx="4456449" cy="3002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69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86000">
              <a:schemeClr val="accent5"/>
            </a:gs>
            <a:gs pos="96000">
              <a:schemeClr val="bg2"/>
            </a:gs>
            <a:gs pos="100000">
              <a:schemeClr val="accent2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9AA1E5-F005-4E39-9E16-FF95E9D45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289" y="274320"/>
            <a:ext cx="11513575" cy="843651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0">
                <a:schemeClr val="accent5"/>
              </a:gs>
              <a:gs pos="96000">
                <a:schemeClr val="bg2"/>
              </a:gs>
              <a:gs pos="100000">
                <a:schemeClr val="accent2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Praca za granicą – usługi sieci EURES</a:t>
            </a:r>
            <a:r>
              <a:rPr lang="pl-PL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17CA77-4E64-4C2E-8CA5-3CD7FD64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2" y="1258529"/>
            <a:ext cx="11769213" cy="532515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W Powiatowym Urzędzie Pracy w Wąbrzeźnie </a:t>
            </a:r>
            <a:r>
              <a:rPr lang="pl-PL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ramach EURESu w okresie od 01 stycznia 2025 r.  do 31 grudnia 2025 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zarejestrowano 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857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wakatów  zagranicznych ofert pracy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Nawiązano kontakty  z osobami bezrobotnymi i poszukującymi pracy - w sumie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225 osób uzyskało ogólną informację na temat sieci EURES.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Zorganizowano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spotkania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informacyjnych dla 18 osób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Ponadto 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informacje na temat EURES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dla bezrobotnych, poszukujących pracy oraz pracodawców rozpowszechniane są poprzez umieszczenie: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stronie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https://wabrzezno.praca.gov.pl/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acebooku</a:t>
            </a: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telewizji kablowej, </a:t>
            </a:r>
            <a:b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gablotach informacyjnych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tut. Urzędu. </a:t>
            </a:r>
          </a:p>
          <a:p>
            <a:pPr marL="0" indent="0">
              <a:lnSpc>
                <a:spcPct val="150000"/>
              </a:lnSpc>
              <a:buNone/>
            </a:pP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4546DE-9244-4CC1-9F5B-68C868D1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15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2510ABB-C6C5-0515-02A5-0D2298BEA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846" y="-53331"/>
            <a:ext cx="1317018" cy="1689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64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0">
              <a:schemeClr val="accent4">
                <a:lumMod val="40000"/>
                <a:lumOff val="60000"/>
              </a:schemeClr>
            </a:gs>
            <a:gs pos="92000">
              <a:schemeClr val="accent4">
                <a:lumMod val="40000"/>
                <a:lumOff val="60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4DF6CC-D29A-A981-CB1D-F5DA50B64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36" y="1"/>
            <a:ext cx="11960678" cy="1077685"/>
          </a:xfrm>
          <a:gradFill>
            <a:gsLst>
              <a:gs pos="46000">
                <a:schemeClr val="accent2">
                  <a:lumMod val="40000"/>
                  <a:lumOff val="60000"/>
                </a:schemeClr>
              </a:gs>
              <a:gs pos="100000">
                <a:schemeClr val="accent3">
                  <a:tint val="82000"/>
                  <a:satMod val="109000"/>
                  <a:lumMod val="103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Cudzoziemcy a praca</a:t>
            </a: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terenie powiatu wąbrzeskiego</a:t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okresie 01.01.2025 – 31.12.2025  </a:t>
            </a:r>
            <a:endParaRPr lang="pl-PL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002DEA-0573-FD0F-32BB-D19F6F7F4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36" y="1172095"/>
            <a:ext cx="11960678" cy="5596096"/>
          </a:xfrm>
        </p:spPr>
        <p:txBody>
          <a:bodyPr>
            <a:normAutofit fontScale="47500" lnSpcReduction="20000"/>
          </a:bodyPr>
          <a:lstStyle/>
          <a:p>
            <a:pPr marL="342900" indent="-342900">
              <a:lnSpc>
                <a:spcPct val="150000"/>
              </a:lnSpc>
              <a:spcAft>
                <a:spcPts val="1000"/>
              </a:spcAft>
              <a:buFont typeface="Arial Black" panose="020B0A04020102020204" pitchFamily="34" charset="0"/>
              <a:buAutoNum type="alphaUcPeriod"/>
            </a:pP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Oświadczenia o powierzeniu pracy cudzoziemcowi:</a:t>
            </a:r>
            <a:b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</a:t>
            </a:r>
            <a:r>
              <a:rPr lang="pl-PL" sz="3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przyjętych spraw: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oświadczenia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wpisanych do ewidencji to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oświadczenia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które dotyczyły prac dla obywateli:</a:t>
            </a:r>
            <a:b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• Ukrainy – 2, </a:t>
            </a:r>
            <a:b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• Białorusi – 1, </a:t>
            </a: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Font typeface="Arial Black" panose="020B0A04020102020204" pitchFamily="34" charset="0"/>
              <a:buAutoNum type="alphaUcPeriod"/>
            </a:pP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Praca sezonowa</a:t>
            </a:r>
            <a:b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</a:t>
            </a:r>
            <a:r>
              <a:rPr lang="pl-PL" sz="3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przyjętych spraw: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wniosków,</a:t>
            </a:r>
            <a:b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wydanych zezwoleń: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pl-PL" sz="34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l-PL" sz="3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Powiadomienia o podjęciu pracy przez cudzoziemca:</a:t>
            </a:r>
            <a:b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600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</a:t>
            </a:r>
            <a:r>
              <a:rPr lang="pl-PL" sz="3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przyjętych spraw: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pl-PL" sz="3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sz="36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Informacje Starosty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 dzień 31.05.2025r.) </a:t>
            </a:r>
            <a:r>
              <a:rPr lang="pl-PL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temat możliwości zaspokojenia potrzeb kadrowych podmiotu powierzającego wykonanie pracy cudzoziemcowi określonych </a:t>
            </a:r>
            <a:r>
              <a:rPr lang="pl-PL" sz="3600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art. 87 ust. 1 pkt 1-11 </a:t>
            </a:r>
            <a:r>
              <a:rPr lang="pl-PL" sz="36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ustawy o promocji zatrudnienia i instytucjach rynku pracy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zarejestrowanych jako osoby bezrobotne lub poszukujące pracy – tj. dotyczy </a:t>
            </a:r>
            <a:r>
              <a:rPr lang="pl-PL" sz="29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9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oferty pracy </a:t>
            </a:r>
            <a:r>
              <a:rPr lang="pl-PL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wydano </a:t>
            </a:r>
            <a:r>
              <a:rPr lang="pl-PL" sz="29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9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egzemplarze  informacji. </a:t>
            </a:r>
            <a:endParaRPr lang="pl-PL" sz="29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82EAE8-0893-CA18-9001-44D3A743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1064" y="6408964"/>
            <a:ext cx="410936" cy="359228"/>
          </a:xfrm>
        </p:spPr>
        <p:txBody>
          <a:bodyPr/>
          <a:lstStyle/>
          <a:p>
            <a:fld id="{9615DD86-CC97-4E7F-96A1-7C80DF0D4B2A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326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0EF4A-678E-8717-8647-5C1CA127D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923B45A-A95F-7052-F258-713D36A7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04" y="26917"/>
            <a:ext cx="11022676" cy="1153490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0">
                <a:schemeClr val="accent4">
                  <a:lumMod val="40000"/>
                  <a:lumOff val="60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Realizacja poradnictwa zawodowego </a:t>
            </a:r>
            <a:br>
              <a:rPr lang="pl-PL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cap="none" spc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</a:t>
            </a:r>
            <a:r>
              <a:rPr lang="pl-PL" sz="2000" b="1" spc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01.01.2025 - 31.12.2025  </a:t>
            </a:r>
            <a:r>
              <a:rPr lang="pl-PL" sz="2000" b="1"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usług skorzystało 1127 osób 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644E6D90-F453-C095-40BA-5A85731E66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477212"/>
              </p:ext>
            </p:extLst>
          </p:nvPr>
        </p:nvGraphicFramePr>
        <p:xfrm>
          <a:off x="590204" y="1263536"/>
          <a:ext cx="11022676" cy="537229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409202">
                  <a:extLst>
                    <a:ext uri="{9D8B030D-6E8A-4147-A177-3AD203B41FA5}">
                      <a16:colId xmlns:a16="http://schemas.microsoft.com/office/drawing/2014/main" val="3930362684"/>
                    </a:ext>
                  </a:extLst>
                </a:gridCol>
                <a:gridCol w="1613474">
                  <a:extLst>
                    <a:ext uri="{9D8B030D-6E8A-4147-A177-3AD203B41FA5}">
                      <a16:colId xmlns:a16="http://schemas.microsoft.com/office/drawing/2014/main" val="164276240"/>
                    </a:ext>
                  </a:extLst>
                </a:gridCol>
              </a:tblGrid>
              <a:tr h="407948">
                <a:tc>
                  <a:txBody>
                    <a:bodyPr/>
                    <a:lstStyle/>
                    <a:p>
                      <a:pPr algn="l"/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Formy wsparcia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osób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890974"/>
                  </a:ext>
                </a:extLst>
              </a:tr>
              <a:tr h="42277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Porady indywidualne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285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299177"/>
                  </a:ext>
                </a:extLst>
              </a:tr>
              <a:tr h="1132355">
                <a:tc>
                  <a:txBody>
                    <a:bodyPr/>
                    <a:lstStyle/>
                    <a:p>
                      <a:pPr marL="285750" lvl="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Poradnictwo grupowe.  </a:t>
                      </a:r>
                      <a:b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Przykładowe tematy zajęć: </a:t>
                      </a: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 Kompetencje cyfrowe”,  „Metody poszukiwania pracy”,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„Moja wizytówka – dokumenty aplikacyjne”.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pl-PL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872180"/>
                  </a:ext>
                </a:extLst>
              </a:tr>
              <a:tr h="144689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Informacja grupowa: </a:t>
                      </a:r>
                      <a:b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• </a:t>
                      </a: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spotkanie z przedstawicielami </a:t>
                      </a:r>
                      <a: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Urzędu Skarbowego, ZUS, PIP, Policji;</a:t>
                      </a:r>
                      <a:b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• spotkanie informacyjne „Opieka długoterminowa” </a:t>
                      </a:r>
                      <a: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ROPS Toruń, </a:t>
                      </a:r>
                      <a:b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• </a:t>
                      </a: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spotkanie z przedstawicielem </a:t>
                      </a:r>
                      <a: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PCPR</a:t>
                      </a:r>
                      <a:r>
                        <a:rPr lang="pl-PL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pn. „Niepełnosprawni na rynku pracy”.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pl-PL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731281"/>
                  </a:ext>
                </a:extLst>
              </a:tr>
              <a:tr h="88072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Informacja zawodowa indywidualna dla osób niezarejestrowanych w PUP</a:t>
                      </a:r>
                      <a:br>
                        <a:rPr lang="pl-PL" sz="18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rynku pracy, aktualnych ofertach, zasadach tworzenia dokumentów aplikacyjnych.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pl-PL" sz="16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576861"/>
                  </a:ext>
                </a:extLst>
              </a:tr>
              <a:tr h="84979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Młodzież ucząca się: </a:t>
                      </a:r>
                      <a:br>
                        <a:rPr lang="pl-PL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porady, udział doradców zawodowych  w „Drzwiach otwartych”, Targi pracy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392617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0B5254F-E9AE-AD18-A2B5-5483DFFCF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2632" y="6450676"/>
            <a:ext cx="479367" cy="380406"/>
          </a:xfrm>
        </p:spPr>
        <p:txBody>
          <a:bodyPr/>
          <a:lstStyle/>
          <a:p>
            <a:fld id="{9615DD86-CC97-4E7F-96A1-7C80DF0D4B2A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497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AEE3D9-E1B6-1734-7F17-9C34F7A5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16" y="964692"/>
            <a:ext cx="11980984" cy="709295"/>
          </a:xfrm>
          <a:gradFill>
            <a:gsLst>
              <a:gs pos="0">
                <a:schemeClr val="bg2"/>
              </a:gs>
              <a:gs pos="74000">
                <a:schemeClr val="bg1"/>
              </a:gs>
              <a:gs pos="94000">
                <a:schemeClr val="accent5">
                  <a:lumMod val="20000"/>
                  <a:lumOff val="8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 realizacji projektu realizowanego w2025 roku </a:t>
            </a:r>
            <a:b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ramach Funduszy UE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AAD4DF-6BDD-218B-28AA-CC8658980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599" y="1673987"/>
            <a:ext cx="5650271" cy="50208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FUNDUSZ -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Europejski Fundusz Społeczny+</a:t>
            </a:r>
          </a:p>
          <a:p>
            <a:pPr marL="0" indent="0"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PROGRAM -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Fundusze Europejskie dla Kujaw i Pomorza </a:t>
            </a:r>
            <a:b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2021-2027</a:t>
            </a:r>
          </a:p>
          <a:p>
            <a:pPr marL="0" indent="0"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PRIORYTET -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Fundusze Europejskie na Wsparcie w Obszarze Rynku Pracy, Edukacji i Włączenia Społecznego </a:t>
            </a:r>
          </a:p>
          <a:p>
            <a:pPr marL="0" indent="0"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DZIAŁANIE -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Podniesienie Aktywności Zawodowej Klientów Publicznych Służb Zatrudnienia</a:t>
            </a:r>
          </a:p>
          <a:p>
            <a:pPr marL="41910" indent="0" algn="just">
              <a:spcAft>
                <a:spcPts val="800"/>
              </a:spcAft>
              <a:buNone/>
            </a:pPr>
            <a:r>
              <a:rPr lang="pl-PL" b="1" i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Tytuł: </a:t>
            </a:r>
            <a:r>
              <a:rPr lang="pl-PL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Podniesienie aktywności zawodowej klientów publicznych służb zatrudnienia – PUP w Wąbrzeźnie (II)</a:t>
            </a:r>
            <a:br>
              <a:rPr lang="pl-PL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 ma na celu </a:t>
            </a:r>
            <a:r>
              <a:rPr lang="pl-PL" sz="17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poprawę dostępu do zatrudnienia                    i działań aktywizujących dla wszystkich osób poszukujących pracy</a:t>
            </a:r>
            <a:r>
              <a:rPr lang="pl-PL" sz="17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 szczególności osób młodych, zwłaszcza poprzez wdrażanie gwarancji dla młodzieży, długotrwale bezrobotnych oraz grup znajdujących się w niekorzystnej sytuacji na rynku pracy, jak również dla osób biernych zawodowo, a także poprzez promowanie samozatrudnienia i ekonomii społecznej.</a:t>
            </a: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pl-PL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44773A8-3D0E-4F61-E90B-F43F2E932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1870" y="1673987"/>
            <a:ext cx="6338530" cy="50208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1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Okres realizacji: </a:t>
            </a:r>
            <a:r>
              <a:rPr lang="pl-PL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sz="18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01.01.2025-31.12.2025r.</a:t>
            </a:r>
            <a:r>
              <a:rPr lang="pl-PL" sz="1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Wydatki ogółem </a:t>
            </a:r>
            <a:r>
              <a:rPr lang="pl-PL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1 775 321,26 zł.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Dofinansowanie  UE  -  </a:t>
            </a:r>
            <a:r>
              <a:rPr lang="pl-PL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1 509 023,06 zł.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Liczba uczestników w projekcie-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97</a:t>
            </a:r>
            <a:r>
              <a:rPr lang="pl-PL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osób.</a:t>
            </a:r>
          </a:p>
          <a:p>
            <a:pPr marL="327660" indent="-285750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Zaangażowanie środków EFS+ 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dzień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31.12.2025r.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wynosi </a:t>
            </a:r>
            <a:b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1 764 907,96 zł  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 stanowi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99,41%.</a:t>
            </a:r>
          </a:p>
          <a:p>
            <a:pPr marL="327660" indent="-285750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Liczba osób skierowana na poszczególne formy wsparcia: </a:t>
            </a:r>
            <a:r>
              <a:rPr lang="pl-PL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-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Staże –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47 osób.</a:t>
            </a:r>
            <a:b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Prace interwencyjne –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 osób.</a:t>
            </a:r>
            <a:b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Jednorazowe środki na podjęcie działalności gospodarczej –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b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8 osób.</a:t>
            </a:r>
            <a:b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Doposażenia wyposażenia stanowisk pracy –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osób.</a:t>
            </a:r>
            <a:b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Bon na zasiedlenie – 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osoby.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232A55F-2E27-C4C4-8401-411BB7D61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0" y="6217920"/>
            <a:ext cx="458839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18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DB691FB-4759-8D76-299D-287652A230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6" y="163159"/>
            <a:ext cx="11980984" cy="709295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4000">
                <a:schemeClr val="accent5">
                  <a:lumMod val="60000"/>
                  <a:lumOff val="40000"/>
                </a:schemeClr>
              </a:gs>
              <a:gs pos="83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78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D01B6899-E887-80B4-C93D-BEBBE2700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142" y="758094"/>
            <a:ext cx="5627542" cy="12113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PROGRAMÓW </a:t>
            </a:r>
            <a:br>
              <a:rPr lang="pl-PL" sz="2600" b="1" i="0" u="none" strike="noStrike" dirty="0">
                <a:effectLst/>
                <a:latin typeface="Times New Roman" panose="02020603050405020304" pitchFamily="18" charset="0"/>
              </a:rPr>
            </a:br>
            <a:r>
              <a:rPr lang="pl-PL" sz="2100" b="1" i="0" u="none" strike="noStrike" dirty="0">
                <a:effectLst/>
                <a:latin typeface="Times New Roman" panose="02020603050405020304" pitchFamily="18" charset="0"/>
              </a:rPr>
              <a:t>NA RZECZ </a:t>
            </a:r>
            <a:r>
              <a:rPr lang="pl-PL" sz="2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PRZECIWDZIAŁANIA BEZROBOCIU</a:t>
            </a:r>
            <a:r>
              <a:rPr lang="pl-PL" sz="2600" b="1" i="0" u="none" strike="noStrike" dirty="0">
                <a:effectLst/>
                <a:latin typeface="Times New Roman" panose="02020603050405020304" pitchFamily="18" charset="0"/>
              </a:rPr>
              <a:t> W 2025 ROKU</a:t>
            </a:r>
          </a:p>
          <a:p>
            <a:pPr algn="r"/>
            <a:r>
              <a:rPr lang="pl-PL" sz="2600" b="1" i="0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stan na </a:t>
            </a:r>
            <a:r>
              <a:rPr lang="pl-PL" sz="2600" b="1" cap="none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31</a:t>
            </a:r>
            <a:r>
              <a:rPr lang="pl-PL" sz="2600" b="1" i="0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.12.2025 r.  </a:t>
            </a:r>
            <a:endParaRPr lang="pl-PL" sz="2600" cap="none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82453DAD-A9D9-5C75-3416-EB7C675E7E2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0876946"/>
              </p:ext>
            </p:extLst>
          </p:nvPr>
        </p:nvGraphicFramePr>
        <p:xfrm>
          <a:off x="226140" y="1969478"/>
          <a:ext cx="5627541" cy="4888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9368">
                  <a:extLst>
                    <a:ext uri="{9D8B030D-6E8A-4147-A177-3AD203B41FA5}">
                      <a16:colId xmlns:a16="http://schemas.microsoft.com/office/drawing/2014/main" val="4167914183"/>
                    </a:ext>
                  </a:extLst>
                </a:gridCol>
                <a:gridCol w="1678321">
                  <a:extLst>
                    <a:ext uri="{9D8B030D-6E8A-4147-A177-3AD203B41FA5}">
                      <a16:colId xmlns:a16="http://schemas.microsoft.com/office/drawing/2014/main" val="3995751650"/>
                    </a:ext>
                  </a:extLst>
                </a:gridCol>
                <a:gridCol w="2799852">
                  <a:extLst>
                    <a:ext uri="{9D8B030D-6E8A-4147-A177-3AD203B41FA5}">
                      <a16:colId xmlns:a16="http://schemas.microsoft.com/office/drawing/2014/main" val="1992219846"/>
                    </a:ext>
                  </a:extLst>
                </a:gridCol>
              </a:tblGrid>
              <a:tr h="4361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Kwota 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Źródło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20164"/>
                  </a:ext>
                </a:extLst>
              </a:tr>
              <a:tr h="102394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 MRPiPS </a:t>
                      </a:r>
                      <a:b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dnia 04 czerwca 2025 r.                     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5 495 240,06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Środki Funduszu Pracy na finansowanie programów na rzecz promocji zatrudnienia, łagodzenia skutków bezrobocia i aktywizacji  zawodowej,   </a:t>
                      </a:r>
                      <a:r>
                        <a:rPr lang="pl-PL" sz="12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tym:</a:t>
                      </a: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982122"/>
                  </a:ext>
                </a:extLst>
              </a:tr>
              <a:tr h="4334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3 719 918,80</a:t>
                      </a:r>
                      <a:endParaRPr lang="pl-PL" sz="12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- w ramach algorytmu</a:t>
                      </a:r>
                      <a:endParaRPr lang="pl-PL" sz="12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536731"/>
                  </a:ext>
                </a:extLst>
              </a:tr>
              <a:tr h="41154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1 775 321,26</a:t>
                      </a:r>
                      <a:endParaRPr lang="pl-PL" sz="12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- w ramach Regionalnego Programu 2021-2027</a:t>
                      </a:r>
                      <a:endParaRPr lang="pl-PL" sz="12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837014"/>
                  </a:ext>
                </a:extLst>
              </a:tr>
              <a:tr h="77001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 MRPiPS</a:t>
                      </a:r>
                      <a:b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dnia 29 kwietnia 2025 r.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354 041,00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Rezerwa środków Funduszu Pracy na finansowanie programów aktywizacji bezrobotnych w regionach wysokiego bezrobocia 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422804"/>
                  </a:ext>
                </a:extLst>
              </a:tr>
              <a:tr h="77001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 MRPiPS</a:t>
                      </a:r>
                      <a:b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dnia 29 sierpnia 2025 r.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341 860,00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Rezerwa środków Funduszu Pracy na finansowanie programów aktywizacji bezrobotnych w regionach wysokiego bezrobocia 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337649"/>
                  </a:ext>
                </a:extLst>
              </a:tr>
              <a:tr h="521662"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</a:t>
                      </a:r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6 191 141,06</a:t>
                      </a:r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456080"/>
                  </a:ext>
                </a:extLst>
              </a:tr>
              <a:tr h="521662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ŁĄCZNIE PRZYZNANE ŚRODKI:</a:t>
                      </a:r>
                      <a:r>
                        <a:rPr lang="pl-PL" sz="1600" dirty="0"/>
                        <a:t> 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0" marR="2930" marT="2930" marB="0"/>
                </a:tc>
                <a:extLst>
                  <a:ext uri="{0D108BD9-81ED-4DB2-BD59-A6C34878D82A}">
                    <a16:rowId xmlns:a16="http://schemas.microsoft.com/office/drawing/2014/main" val="3964260686"/>
                  </a:ext>
                </a:extLst>
              </a:tr>
            </a:tbl>
          </a:graphicData>
        </a:graphic>
      </p:graphicFrame>
      <p:graphicFrame>
        <p:nvGraphicFramePr>
          <p:cNvPr id="11" name="Symbol zastępczy zawartości 10">
            <a:extLst>
              <a:ext uri="{FF2B5EF4-FFF2-40B4-BE49-F238E27FC236}">
                <a16:creationId xmlns:a16="http://schemas.microsoft.com/office/drawing/2014/main" id="{A0C76984-8046-6AFB-E306-87210F7994C5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67189254"/>
              </p:ext>
            </p:extLst>
          </p:nvPr>
        </p:nvGraphicFramePr>
        <p:xfrm>
          <a:off x="5978768" y="1969476"/>
          <a:ext cx="5544639" cy="4906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7815">
                  <a:extLst>
                    <a:ext uri="{9D8B030D-6E8A-4147-A177-3AD203B41FA5}">
                      <a16:colId xmlns:a16="http://schemas.microsoft.com/office/drawing/2014/main" val="2485612442"/>
                    </a:ext>
                  </a:extLst>
                </a:gridCol>
                <a:gridCol w="1272754">
                  <a:extLst>
                    <a:ext uri="{9D8B030D-6E8A-4147-A177-3AD203B41FA5}">
                      <a16:colId xmlns:a16="http://schemas.microsoft.com/office/drawing/2014/main" val="3629508326"/>
                    </a:ext>
                  </a:extLst>
                </a:gridCol>
                <a:gridCol w="2814070">
                  <a:extLst>
                    <a:ext uri="{9D8B030D-6E8A-4147-A177-3AD203B41FA5}">
                      <a16:colId xmlns:a16="http://schemas.microsoft.com/office/drawing/2014/main" val="1894568893"/>
                    </a:ext>
                  </a:extLst>
                </a:gridCol>
              </a:tblGrid>
              <a:tr h="52650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Kwota</a:t>
                      </a: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Źródło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271420"/>
                  </a:ext>
                </a:extLst>
              </a:tr>
              <a:tr h="15592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 MRPiPS </a:t>
                      </a:r>
                      <a:b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dnia  11 grudnia 2024 r.                      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258 700,00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Środki w ramach Krajowego Funduszu Szkoleniowego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574450"/>
                  </a:ext>
                </a:extLst>
              </a:tr>
              <a:tr h="152101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Decyzja MRPiPS </a:t>
                      </a:r>
                      <a:b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dnia  9 sierpnia 2025 r.                       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80 000,00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Rezerwa środków Krajowego Funduszu Szkoleniowego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351748"/>
                  </a:ext>
                </a:extLst>
              </a:tr>
              <a:tr h="702129"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</a:t>
                      </a:r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338 700,00</a:t>
                      </a:r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32" marR="2932" marT="2932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961352"/>
                  </a:ext>
                </a:extLst>
              </a:tr>
              <a:tr h="59798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6 529 841,06</a:t>
                      </a:r>
                      <a:r>
                        <a:rPr lang="pl-PL" sz="2000" dirty="0"/>
                        <a:t> 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32" marR="2932" marT="2932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32" marR="2932" marT="2932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32" marR="2932" marT="2932" marB="0" anchor="ctr"/>
                </a:tc>
                <a:extLst>
                  <a:ext uri="{0D108BD9-81ED-4DB2-BD59-A6C34878D82A}">
                    <a16:rowId xmlns:a16="http://schemas.microsoft.com/office/drawing/2014/main" val="3077243802"/>
                  </a:ext>
                </a:extLst>
              </a:tr>
            </a:tbl>
          </a:graphicData>
        </a:graphic>
      </p:graphicFrame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B23D27B3-E512-4EB2-5C31-B7892D3C9E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8768" y="758094"/>
            <a:ext cx="5544639" cy="12113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ZADAŃ </a:t>
            </a:r>
            <a:br>
              <a:rPr lang="pl-PL" sz="2600" b="1" i="0" u="none" strike="noStrike" dirty="0">
                <a:effectLst/>
                <a:latin typeface="Times New Roman" panose="02020603050405020304" pitchFamily="18" charset="0"/>
              </a:rPr>
            </a:br>
            <a:r>
              <a:rPr lang="pl-PL" sz="2300" b="1" i="0" u="none" strike="noStrike" dirty="0">
                <a:effectLst/>
                <a:latin typeface="Times New Roman" panose="02020603050405020304" pitchFamily="18" charset="0"/>
              </a:rPr>
              <a:t>W RAMACH  </a:t>
            </a:r>
            <a:r>
              <a:rPr lang="pl-PL" sz="2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KRAJOWEGO FUNDUSZU SZKOLENIOWEGO </a:t>
            </a:r>
            <a:r>
              <a:rPr lang="pl-PL" sz="2600" b="1" i="0" u="none" strike="noStrike" dirty="0">
                <a:effectLst/>
                <a:latin typeface="Times New Roman" panose="02020603050405020304" pitchFamily="18" charset="0"/>
              </a:rPr>
              <a:t>W 2025 ROKU</a:t>
            </a:r>
          </a:p>
          <a:p>
            <a:pPr algn="r"/>
            <a:r>
              <a:rPr lang="pl-PL" sz="2900" b="1" i="0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stan na </a:t>
            </a:r>
            <a:r>
              <a:rPr lang="pl-PL" sz="2900" b="1" cap="none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31</a:t>
            </a:r>
            <a:r>
              <a:rPr lang="pl-PL" sz="2900" b="1" i="0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.12.2025 r.  </a:t>
            </a:r>
            <a:endParaRPr lang="pl-PL" sz="2900" cap="non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ACA8996-D6CD-6468-E8B3-30FD45110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5218" y="6217920"/>
            <a:ext cx="458625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19</a:t>
            </a:fld>
            <a:endParaRPr lang="pl-PL" dirty="0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64AA872A-88F5-C40C-80EB-0BDE7BE74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2" y="117232"/>
            <a:ext cx="11297265" cy="640862"/>
          </a:xfr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l-PL" sz="20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ZESTAWIENIE PRZYZNANYCH ŚRODKÓW FUNDUSZU PRACY </a:t>
            </a:r>
            <a:br>
              <a:rPr lang="pl-PL" sz="20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</a:br>
            <a:r>
              <a:rPr lang="pl-PL" sz="20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NA REALIZACJĘ: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6171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A4ABC6-6CBB-42AA-91C4-11CA9DB8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47" y="6210105"/>
            <a:ext cx="487680" cy="365760"/>
          </a:xfrm>
        </p:spPr>
        <p:txBody>
          <a:bodyPr/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2</a:t>
            </a:fld>
            <a:endParaRPr lang="pl-PL">
              <a:latin typeface="Gill Sans MT" panose="020B0502020104020203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302A5750-DDCA-49FF-BBE4-B59E6B2F26A8}"/>
              </a:ext>
            </a:extLst>
          </p:cNvPr>
          <p:cNvSpPr/>
          <p:nvPr/>
        </p:nvSpPr>
        <p:spPr>
          <a:xfrm>
            <a:off x="570270" y="584776"/>
            <a:ext cx="105401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dzień 31.12.2025 r. w Powiatowym Urzędzie Pracy w Wąbrzeźnie </a:t>
            </a:r>
          </a:p>
          <a:p>
            <a:pPr algn="ctr" defTabSz="457200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zarejestrowane były </a:t>
            </a:r>
            <a:r>
              <a:rPr lang="pl-PL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1224 osoby bezrobotne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 tym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701 kobiet.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C6BFAA4-3EFC-4F50-B4B4-607773A9295B}"/>
              </a:ext>
            </a:extLst>
          </p:cNvPr>
          <p:cNvSpPr/>
          <p:nvPr/>
        </p:nvSpPr>
        <p:spPr>
          <a:xfrm>
            <a:off x="257908" y="1"/>
            <a:ext cx="110493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Analiza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struktury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bezrobocia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powiecie  wg stanu na dzień </a:t>
            </a:r>
            <a:r>
              <a:rPr lang="pl-PL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31.12.2025 r. </a:t>
            </a:r>
            <a:endParaRPr lang="pl-PL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8416167-C560-4596-B13E-D7AF589F2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84288"/>
              </p:ext>
            </p:extLst>
          </p:nvPr>
        </p:nvGraphicFramePr>
        <p:xfrm>
          <a:off x="257908" y="1354218"/>
          <a:ext cx="11049340" cy="5351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108">
                  <a:extLst>
                    <a:ext uri="{9D8B030D-6E8A-4147-A177-3AD203B41FA5}">
                      <a16:colId xmlns:a16="http://schemas.microsoft.com/office/drawing/2014/main" val="965758281"/>
                    </a:ext>
                  </a:extLst>
                </a:gridCol>
                <a:gridCol w="1946739">
                  <a:extLst>
                    <a:ext uri="{9D8B030D-6E8A-4147-A177-3AD203B41FA5}">
                      <a16:colId xmlns:a16="http://schemas.microsoft.com/office/drawing/2014/main" val="2177531740"/>
                    </a:ext>
                  </a:extLst>
                </a:gridCol>
                <a:gridCol w="3478497">
                  <a:extLst>
                    <a:ext uri="{9D8B030D-6E8A-4147-A177-3AD203B41FA5}">
                      <a16:colId xmlns:a16="http://schemas.microsoft.com/office/drawing/2014/main" val="2627316551"/>
                    </a:ext>
                  </a:extLst>
                </a:gridCol>
                <a:gridCol w="2318998">
                  <a:extLst>
                    <a:ext uri="{9D8B030D-6E8A-4147-A177-3AD203B41FA5}">
                      <a16:colId xmlns:a16="http://schemas.microsoft.com/office/drawing/2014/main" val="3304380891"/>
                    </a:ext>
                  </a:extLst>
                </a:gridCol>
                <a:gridCol w="2318998">
                  <a:extLst>
                    <a:ext uri="{9D8B030D-6E8A-4147-A177-3AD203B41FA5}">
                      <a16:colId xmlns:a16="http://schemas.microsoft.com/office/drawing/2014/main" val="2623387688"/>
                    </a:ext>
                  </a:extLst>
                </a:gridCol>
              </a:tblGrid>
              <a:tr h="66224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Lp.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BEZROBOTNYCH</a:t>
                      </a:r>
                    </a:p>
                    <a:p>
                      <a:pPr algn="ctr" fontAlgn="ctr"/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954995"/>
                  </a:ext>
                </a:extLst>
              </a:tr>
              <a:tr h="6028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003137"/>
                  </a:ext>
                </a:extLst>
              </a:tr>
              <a:tr h="620546">
                <a:tc>
                  <a:txBody>
                    <a:bodyPr/>
                    <a:lstStyle/>
                    <a:p>
                      <a:pPr algn="ctr" fontAlgn="t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Wąbrzeźno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182866"/>
                  </a:ext>
                </a:extLst>
              </a:tr>
              <a:tr h="529591">
                <a:tc>
                  <a:txBody>
                    <a:bodyPr/>
                    <a:lstStyle/>
                    <a:p>
                      <a:pPr algn="ctr" fontAlgn="t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Dębowa Łąka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322049"/>
                  </a:ext>
                </a:extLst>
              </a:tr>
              <a:tr h="576180">
                <a:tc>
                  <a:txBody>
                    <a:bodyPr/>
                    <a:lstStyle/>
                    <a:p>
                      <a:pPr algn="ctr" fontAlgn="t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Książki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161082"/>
                  </a:ext>
                </a:extLst>
              </a:tr>
              <a:tr h="583897">
                <a:tc>
                  <a:txBody>
                    <a:bodyPr/>
                    <a:lstStyle/>
                    <a:p>
                      <a:pPr algn="ctr" fontAlgn="t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Płużnica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691932"/>
                  </a:ext>
                </a:extLst>
              </a:tr>
              <a:tr h="571678">
                <a:tc>
                  <a:txBody>
                    <a:bodyPr/>
                    <a:lstStyle/>
                    <a:p>
                      <a:pPr algn="ctr" fontAlgn="t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Ryńsk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349324"/>
                  </a:ext>
                </a:extLst>
              </a:tr>
              <a:tr h="67516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l-PL" sz="18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PUP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92186"/>
                  </a:ext>
                </a:extLst>
              </a:tr>
              <a:tr h="5295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l-PL" sz="1600" b="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ZAMIESZKALI NA WSI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824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58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2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F7B92F-CB8C-DBDF-2022-CEC3B562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811" y="78659"/>
            <a:ext cx="11326757" cy="481780"/>
          </a:xfr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pl-PL" sz="1800" b="1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WYKORZYSTANIE</a:t>
            </a:r>
            <a:r>
              <a:rPr lang="pl-PL" sz="1800" b="1" u="none" strike="noStrike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ŚRODKÓW FUNDUSZU PRACY, EFS+ i KFS </a:t>
            </a:r>
            <a:r>
              <a:rPr lang="pl-PL" sz="1400" b="1" u="none" strike="noStrike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 2025 ROKU  </a:t>
            </a:r>
            <a:br>
              <a:rPr lang="pl-PL" sz="1400" b="1" u="none" strike="noStrike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400" b="1" u="none" strike="noStrike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</a:t>
            </a:r>
            <a:r>
              <a:rPr lang="pl-PL" sz="1800" b="1" u="none" strike="noStrike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 na 31.12.2025 r.</a:t>
            </a:r>
            <a:endParaRPr lang="pl-PL" sz="1800" cap="none" dirty="0">
              <a:solidFill>
                <a:schemeClr val="bg1"/>
              </a:solidFill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AA8E73DA-8127-1DC4-0B56-F004E735C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305870"/>
              </p:ext>
            </p:extLst>
          </p:nvPr>
        </p:nvGraphicFramePr>
        <p:xfrm>
          <a:off x="314635" y="560439"/>
          <a:ext cx="11257935" cy="6023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5818">
                  <a:extLst>
                    <a:ext uri="{9D8B030D-6E8A-4147-A177-3AD203B41FA5}">
                      <a16:colId xmlns:a16="http://schemas.microsoft.com/office/drawing/2014/main" val="952529737"/>
                    </a:ext>
                  </a:extLst>
                </a:gridCol>
                <a:gridCol w="1101715">
                  <a:extLst>
                    <a:ext uri="{9D8B030D-6E8A-4147-A177-3AD203B41FA5}">
                      <a16:colId xmlns:a16="http://schemas.microsoft.com/office/drawing/2014/main" val="193327258"/>
                    </a:ext>
                  </a:extLst>
                </a:gridCol>
                <a:gridCol w="1169502">
                  <a:extLst>
                    <a:ext uri="{9D8B030D-6E8A-4147-A177-3AD203B41FA5}">
                      <a16:colId xmlns:a16="http://schemas.microsoft.com/office/drawing/2014/main" val="2792055041"/>
                    </a:ext>
                  </a:extLst>
                </a:gridCol>
                <a:gridCol w="1075944">
                  <a:extLst>
                    <a:ext uri="{9D8B030D-6E8A-4147-A177-3AD203B41FA5}">
                      <a16:colId xmlns:a16="http://schemas.microsoft.com/office/drawing/2014/main" val="1175086884"/>
                    </a:ext>
                  </a:extLst>
                </a:gridCol>
                <a:gridCol w="1543743">
                  <a:extLst>
                    <a:ext uri="{9D8B030D-6E8A-4147-A177-3AD203B41FA5}">
                      <a16:colId xmlns:a16="http://schemas.microsoft.com/office/drawing/2014/main" val="982155456"/>
                    </a:ext>
                  </a:extLst>
                </a:gridCol>
                <a:gridCol w="1115468">
                  <a:extLst>
                    <a:ext uri="{9D8B030D-6E8A-4147-A177-3AD203B41FA5}">
                      <a16:colId xmlns:a16="http://schemas.microsoft.com/office/drawing/2014/main" val="1618197250"/>
                    </a:ext>
                  </a:extLst>
                </a:gridCol>
                <a:gridCol w="1445745">
                  <a:extLst>
                    <a:ext uri="{9D8B030D-6E8A-4147-A177-3AD203B41FA5}">
                      <a16:colId xmlns:a16="http://schemas.microsoft.com/office/drawing/2014/main" val="4170587125"/>
                    </a:ext>
                  </a:extLst>
                </a:gridCol>
              </a:tblGrid>
              <a:tr h="2560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FUNDUSZ PRACY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EFS+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723445"/>
                  </a:ext>
                </a:extLst>
              </a:tr>
              <a:tr h="25606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 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691463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PRACE INTERWENCYJNE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634 790,20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320 521,22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955 311,42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864321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ROBOTY PUBLICZNE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453 676,29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453 676,29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269445"/>
                  </a:ext>
                </a:extLst>
              </a:tr>
              <a:tr h="404297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ZWROT KOSZTÓW ZATRUDNIENIA W DPS/JEDNOSTCE ORGANIZACYJNEJ WRIPZ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30 324,81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30 324,81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05824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STAŻ ZAWODOWY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670 005,20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693 626,30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1 363 631,50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772076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-stypendium za staż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658 023,45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685 659,91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1 343 683,36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891261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-badania lekarskie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4 290,00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88481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- koszty dojazdu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11 001,75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4 656,39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15 658,14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342791"/>
                  </a:ext>
                </a:extLst>
              </a:tr>
              <a:tr h="444187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JEDNORAZOWE ŚRODKI NA PODJĘCIE DZIAŁ. GOSPODARCZEJ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1 163 433,28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365 000,00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1 528  433,28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162697"/>
                  </a:ext>
                </a:extLst>
              </a:tr>
              <a:tr h="444187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REFUNDACJA KOSZTÓW DOPOSAŻENIA/WYPOSAŻENIA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1 053 594,52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315 000,00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1 368 594,52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859170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SZKOLENIA ZAWODOWE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85 107,59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85 107,59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190048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-koszty szkoleń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32 857,49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32 857,49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256462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-stypendia szkoleniowe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49 343,10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49 343,10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860610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-koszty dojazdu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2 907,00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2 907,00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586292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BON SZKOLENIOWY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1 187,00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b="1" i="0" u="none" strike="noStrike" dirty="0">
                        <a:noFill/>
                        <a:effectLst/>
                        <a:highlight>
                          <a:srgbClr val="D9D9D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1 187,00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351792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BON NA ZASIEDLENIE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166 000,00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65 000,00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231 000,00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950569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PRACE SPOŁECZNO-UŻYTECZNE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49 344,12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l-PL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49 344,12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061637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4 307 463,01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1 759 147,52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6 066 610,53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89050"/>
                  </a:ext>
                </a:extLst>
              </a:tr>
              <a:tr h="25697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KRAJOWY FUNDUSZ SZKOLENIOWY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337 076,00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337 076,00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171787"/>
                  </a:ext>
                </a:extLst>
              </a:tr>
              <a:tr h="363866">
                <a:tc>
                  <a:txBody>
                    <a:bodyPr/>
                    <a:lstStyle/>
                    <a:p>
                      <a:pPr lvl="1"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4 644 539,01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1 759 147,52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547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6 403 686,53</a:t>
                      </a:r>
                    </a:p>
                  </a:txBody>
                  <a:tcPr marL="4688" marR="4688" marT="4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386933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AB0ABB-A75A-1BC0-C70B-E83A3CE2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1394" y="6217920"/>
            <a:ext cx="393290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178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30000">
              <a:schemeClr val="accent4">
                <a:lumMod val="20000"/>
                <a:lumOff val="80000"/>
              </a:schemeClr>
            </a:gs>
            <a:gs pos="83000">
              <a:schemeClr val="accent3">
                <a:lumMod val="20000"/>
                <a:lumOff val="8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B1C4B7-6E50-AA2C-4A21-7C7AFDDE8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90" y="95919"/>
            <a:ext cx="11543071" cy="680829"/>
          </a:xfr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63000">
                <a:schemeClr val="accent4">
                  <a:lumMod val="20000"/>
                  <a:lumOff val="80000"/>
                </a:schemeClr>
              </a:gs>
              <a:gs pos="83000">
                <a:schemeClr val="accent3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 fontScale="90000"/>
          </a:bodyPr>
          <a:lstStyle/>
          <a:p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Wykorzystanie ŚRODKÓW FUNDUSZU PRACY I EFS+ </a:t>
            </a: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2025 ROKU</a:t>
            </a:r>
            <a:b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PODZIALE NA GMINY </a:t>
            </a:r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cap="none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 na 31.12.2025 r. </a:t>
            </a:r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0A70F0C7-D18F-30EC-81A5-004E8298D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848828"/>
              </p:ext>
            </p:extLst>
          </p:nvPr>
        </p:nvGraphicFramePr>
        <p:xfrm>
          <a:off x="88490" y="776748"/>
          <a:ext cx="11543071" cy="58069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9946">
                  <a:extLst>
                    <a:ext uri="{9D8B030D-6E8A-4147-A177-3AD203B41FA5}">
                      <a16:colId xmlns:a16="http://schemas.microsoft.com/office/drawing/2014/main" val="2773717157"/>
                    </a:ext>
                  </a:extLst>
                </a:gridCol>
                <a:gridCol w="732894">
                  <a:extLst>
                    <a:ext uri="{9D8B030D-6E8A-4147-A177-3AD203B41FA5}">
                      <a16:colId xmlns:a16="http://schemas.microsoft.com/office/drawing/2014/main" val="2355735127"/>
                    </a:ext>
                  </a:extLst>
                </a:gridCol>
                <a:gridCol w="1014928">
                  <a:extLst>
                    <a:ext uri="{9D8B030D-6E8A-4147-A177-3AD203B41FA5}">
                      <a16:colId xmlns:a16="http://schemas.microsoft.com/office/drawing/2014/main" val="68099349"/>
                    </a:ext>
                  </a:extLst>
                </a:gridCol>
                <a:gridCol w="544797">
                  <a:extLst>
                    <a:ext uri="{9D8B030D-6E8A-4147-A177-3AD203B41FA5}">
                      <a16:colId xmlns:a16="http://schemas.microsoft.com/office/drawing/2014/main" val="15328310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4079298037"/>
                    </a:ext>
                  </a:extLst>
                </a:gridCol>
                <a:gridCol w="551947">
                  <a:extLst>
                    <a:ext uri="{9D8B030D-6E8A-4147-A177-3AD203B41FA5}">
                      <a16:colId xmlns:a16="http://schemas.microsoft.com/office/drawing/2014/main" val="29346907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01097530"/>
                    </a:ext>
                  </a:extLst>
                </a:gridCol>
                <a:gridCol w="668594">
                  <a:extLst>
                    <a:ext uri="{9D8B030D-6E8A-4147-A177-3AD203B41FA5}">
                      <a16:colId xmlns:a16="http://schemas.microsoft.com/office/drawing/2014/main" val="3588115230"/>
                    </a:ext>
                  </a:extLst>
                </a:gridCol>
                <a:gridCol w="825909">
                  <a:extLst>
                    <a:ext uri="{9D8B030D-6E8A-4147-A177-3AD203B41FA5}">
                      <a16:colId xmlns:a16="http://schemas.microsoft.com/office/drawing/2014/main" val="1884540356"/>
                    </a:ext>
                  </a:extLst>
                </a:gridCol>
                <a:gridCol w="754674">
                  <a:extLst>
                    <a:ext uri="{9D8B030D-6E8A-4147-A177-3AD203B41FA5}">
                      <a16:colId xmlns:a16="http://schemas.microsoft.com/office/drawing/2014/main" val="1942067348"/>
                    </a:ext>
                  </a:extLst>
                </a:gridCol>
                <a:gridCol w="1040226">
                  <a:extLst>
                    <a:ext uri="{9D8B030D-6E8A-4147-A177-3AD203B41FA5}">
                      <a16:colId xmlns:a16="http://schemas.microsoft.com/office/drawing/2014/main" val="2745840991"/>
                    </a:ext>
                  </a:extLst>
                </a:gridCol>
                <a:gridCol w="646061">
                  <a:extLst>
                    <a:ext uri="{9D8B030D-6E8A-4147-A177-3AD203B41FA5}">
                      <a16:colId xmlns:a16="http://schemas.microsoft.com/office/drawing/2014/main" val="3364691925"/>
                    </a:ext>
                  </a:extLst>
                </a:gridCol>
                <a:gridCol w="951168">
                  <a:extLst>
                    <a:ext uri="{9D8B030D-6E8A-4147-A177-3AD203B41FA5}">
                      <a16:colId xmlns:a16="http://schemas.microsoft.com/office/drawing/2014/main" val="1704602522"/>
                    </a:ext>
                  </a:extLst>
                </a:gridCol>
              </a:tblGrid>
              <a:tr h="4122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WĄBRZEŹNO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RYŃSK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DĘBOWA ŁĄKA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KSIĄŻKI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PŁUŻNICA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228927"/>
                  </a:ext>
                </a:extLst>
              </a:tr>
              <a:tr h="40414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ILOŚĆ OSÓB 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715625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PRACE INTERWENCYJNE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642 827,51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136 845,93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37 414,98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97 159,51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41 063,49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955 311,42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930380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ROBOTY PUBLICZNE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139 217,96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83 941,65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79 601,68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48 841,65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102 073,35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453 676,29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902155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STAŻE ZAWODOWE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1 084 430,46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99 860,37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82 542,56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84 109,70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12 688,11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1 363 631,50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108209"/>
                  </a:ext>
                </a:extLst>
              </a:tr>
              <a:tr h="60139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JEDNORAZOWE ŚRODKI. NA PODJĘCIE DZIAŁALNOŚCI GOSP.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371 700,00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563 797,83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235 000,00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117 935,45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1 528 433,28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660707"/>
                  </a:ext>
                </a:extLst>
              </a:tr>
              <a:tr h="798639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REFUNDACJA KOSZTÓW DOPOSAŻENIA STANOWISKA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758 894,52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289 700,00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1 368 594,52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816876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SZKOLENIA + BONY SZKOLENIOWE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24 136,59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36 479,29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12 779,59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8 032,50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4 866,62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86 294,59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099809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BONY NA ZASIEDLENIE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231 000,00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644366"/>
                  </a:ext>
                </a:extLst>
              </a:tr>
              <a:tr h="404141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PRACE SPOŁECZNO-UŻYTECZNE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8 344,80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15 452,52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8 052,00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17 494,80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49 344,12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944455"/>
                  </a:ext>
                </a:extLst>
              </a:tr>
              <a:tr h="798639">
                <a:tc>
                  <a:txBody>
                    <a:bodyPr/>
                    <a:lstStyle/>
                    <a:p>
                      <a:pPr lvl="0" algn="ctr" fontAlgn="ctr"/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ZWROT KOSZTÓW ZATRUDNIENIA </a:t>
                      </a:r>
                      <a:b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DPS/JEDNOSTCE ORGANIZACYJNEJ WRIPZ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30 324,81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30 324,81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115443"/>
                  </a:ext>
                </a:extLst>
              </a:tr>
              <a:tr h="367025"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3 174 876,65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1 143 377,89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542 338,81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587 195,36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618 821,82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6 066 610,53</a:t>
                      </a:r>
                    </a:p>
                  </a:txBody>
                  <a:tcPr marL="6706" marR="6706" marT="670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21676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7061FD-B4A9-51FB-09D3-BC2DB3EB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0218" y="6217920"/>
            <a:ext cx="334297" cy="365760"/>
          </a:xfrm>
        </p:spPr>
        <p:txBody>
          <a:bodyPr/>
          <a:lstStyle/>
          <a:p>
            <a:fld id="{9615DD86-CC97-4E7F-96A1-7C80DF0D4B2A}" type="slidenum">
              <a:rPr lang="pl-PL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81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06FDA2-AD33-14DF-FC60-4F28CB2E8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6" y="0"/>
            <a:ext cx="12055928" cy="228016"/>
          </a:xfrm>
          <a:gradFill flip="none" rotWithShape="1">
            <a:gsLst>
              <a:gs pos="87255">
                <a:schemeClr val="accent4"/>
              </a:gs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72000">
                <a:schemeClr val="accent4"/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l-PL" sz="18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WNIOSKI REALIZOWANE W RAMACH KFS </a:t>
            </a:r>
            <a:r>
              <a:rPr lang="pl-PL" sz="13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 2025 ROKU           </a:t>
            </a:r>
            <a:r>
              <a:rPr lang="pl-PL" sz="2200" b="1" u="none" strike="noStrike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 na 31.12.2025 r. </a:t>
            </a:r>
            <a:endParaRPr lang="pl-PL" sz="2200" dirty="0">
              <a:solidFill>
                <a:schemeClr val="tx1"/>
              </a:solidFill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D7E4FB57-7090-C4CA-26D0-D52F1C0989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097146"/>
              </p:ext>
            </p:extLst>
          </p:nvPr>
        </p:nvGraphicFramePr>
        <p:xfrm>
          <a:off x="68036" y="274319"/>
          <a:ext cx="12055928" cy="6537377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27693">
                  <a:extLst>
                    <a:ext uri="{9D8B030D-6E8A-4147-A177-3AD203B41FA5}">
                      <a16:colId xmlns:a16="http://schemas.microsoft.com/office/drawing/2014/main" val="1764632138"/>
                    </a:ext>
                  </a:extLst>
                </a:gridCol>
                <a:gridCol w="3427185">
                  <a:extLst>
                    <a:ext uri="{9D8B030D-6E8A-4147-A177-3AD203B41FA5}">
                      <a16:colId xmlns:a16="http://schemas.microsoft.com/office/drawing/2014/main" val="1122532436"/>
                    </a:ext>
                  </a:extLst>
                </a:gridCol>
                <a:gridCol w="1298122">
                  <a:extLst>
                    <a:ext uri="{9D8B030D-6E8A-4147-A177-3AD203B41FA5}">
                      <a16:colId xmlns:a16="http://schemas.microsoft.com/office/drawing/2014/main" val="3415068613"/>
                    </a:ext>
                  </a:extLst>
                </a:gridCol>
                <a:gridCol w="1036864">
                  <a:extLst>
                    <a:ext uri="{9D8B030D-6E8A-4147-A177-3AD203B41FA5}">
                      <a16:colId xmlns:a16="http://schemas.microsoft.com/office/drawing/2014/main" val="3704285560"/>
                    </a:ext>
                  </a:extLst>
                </a:gridCol>
                <a:gridCol w="6066064">
                  <a:extLst>
                    <a:ext uri="{9D8B030D-6E8A-4147-A177-3AD203B41FA5}">
                      <a16:colId xmlns:a16="http://schemas.microsoft.com/office/drawing/2014/main" val="3994656228"/>
                    </a:ext>
                  </a:extLst>
                </a:gridCol>
              </a:tblGrid>
              <a:tr h="18702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Lp</a:t>
                      </a:r>
                      <a:r>
                        <a:rPr lang="pl-PL" sz="1200" u="none" strike="noStrike" dirty="0">
                          <a:effectLst/>
                        </a:rPr>
                        <a:t>.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Nazwa pracodawcy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/>
                        <a:t>Przyznana  kwota</a:t>
                      </a:r>
                      <a:endParaRPr lang="pl-PL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Liczba osób 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cs typeface="Arial" panose="020B0604020202020204" pitchFamily="34" charset="0"/>
                        </a:rPr>
                        <a:t>Szkolenia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74353"/>
                  </a:ext>
                </a:extLst>
              </a:tr>
              <a:tr h="61604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KATARZYNKI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Akcesoria Meblowe Sp. z o.o.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Katarzynki 1,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46 656,00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Lean AI - Optymalizacja procesów poprzez sztuczną inteligencję.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Zwiększenie sprzedaży poprzez wykorzystanie narzędzi AI.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Efektywne zarządzanie czasem w podejściu projektowym - podstawy metodologii usprawniania procesów 5S, Lean dla   pracowników, na codziennych przykładach pracy spółki.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Kompleksowe zmiany podatkowe 2025 - warsztatowe szkolenie specjalistyczne (CIT, VAT i systemy fakturowania)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39237600"/>
                  </a:ext>
                </a:extLst>
              </a:tr>
              <a:tr h="35557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Nowy Szpital w Wąbrzeźnie Sp. z o.o.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Wolności 27,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21 248,00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Funkcjonalny trening medyczny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30038998"/>
                  </a:ext>
                </a:extLst>
              </a:tr>
              <a:tr h="3619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PRZEDSZKOLE TERAPEUTYCZNE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JEDNO SŁOŃCE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Wolności 38, 87-200 Wąbrzeźno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Równowaga emocjonalna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9550346"/>
                  </a:ext>
                </a:extLst>
              </a:tr>
              <a:tr h="35557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MKF-ERGIS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Sp. z o.o. Oddział w Wąbrzeźnie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Dąbrowskiego 2,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7 560,00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Zarządzanie zespołem produkcyjnym - jak tworzyć bezpieczne i sprawiedliwe środowisko pracy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81300626"/>
                  </a:ext>
                </a:extLst>
              </a:tr>
              <a:tr h="16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Grupa Ergis Sp. z o.o. Oddział w Wąbrzeźnie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Dąbrowskiego 2,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19 520,00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. Zwiększenie efektywności sprzedaży oraz zdobywanie rynków dzięki umiejętności cyfrowym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12344906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Operator wózków jezdniowych z wyłączeniem wózków z wysięgnikiem i osobą obsługującą podnoszoną wraz z ładunkiem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0945885"/>
                  </a:ext>
                </a:extLst>
              </a:tr>
              <a:tr h="16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MASZDROL 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Sp.  z o.o.    </a:t>
                      </a:r>
                      <a:r>
                        <a:rPr lang="pl-PL" sz="1200" b="1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pl-PL" sz="1200" b="1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Północna 8, 87-222 Książki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7 920,00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Magazynier z obsługą suwnicy, wciągników i wciągarek ogólnego przeznaczenia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79669445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Magazynier z obsługą wózków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23738882"/>
                  </a:ext>
                </a:extLst>
              </a:tr>
              <a:tr h="16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/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CENTRUM REHABILITACJI 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Anna Bytnar   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Ojca Bernarda 7B,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8 943,00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Kręgosłup - osteopatyczna diagnostyka i leczenie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38565164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HADADO 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2592356"/>
                  </a:ext>
                </a:extLst>
              </a:tr>
              <a:tr h="3619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LZD KUPNO-SPRZEDAŻ WYNAJEM           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Wojska Polskiego 116A, 86-100 Świecie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Optymalne wykorzystanie systemu POS w restauracji i hotelu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59356610"/>
                  </a:ext>
                </a:extLst>
              </a:tr>
              <a:tr h="35557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WeMa HAIR STUDIO 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Marika Witkowska  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b="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Płużnica 261/9, </a:t>
                      </a: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87-214 Płużnica</a:t>
                      </a:r>
                      <a:r>
                        <a:rPr lang="pl-PL" sz="11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                    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9 980,00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Zarządzanie wiekiem, radzenie sobie ze stresem, pozytywna psychologia, dobrostan psychiczny oraz budowanie zdrowej 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i różnorodnej kultury organizacyjnej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45591629"/>
                  </a:ext>
                </a:extLst>
              </a:tr>
              <a:tr h="35557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AMPOL-MEROL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Sp. z o.o.    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Mikołaja z  Ryńska 28A,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43 200,00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Efektywna komunikacja międzypokoleniowa i organizacja pracy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67636944"/>
                  </a:ext>
                </a:extLst>
              </a:tr>
              <a:tr h="16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Zakład Przetwórstwa Tworzyw Sztucznych </a:t>
                      </a:r>
                      <a:r>
                        <a:rPr lang="pl-PL" sz="105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Halina </a:t>
                      </a:r>
                      <a:br>
                        <a:rPr lang="pl-PL" sz="105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05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Błażejewicz–Sowa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Katarzynki 1, 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30 624,00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Zaawansowana obsługa i programowanie wtryskarek ARBURG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44333240"/>
                  </a:ext>
                </a:extLst>
              </a:tr>
              <a:tr h="2068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Lean AI - Optymalizacja procesów poprzez sztuczną inteligencję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39123249"/>
                  </a:ext>
                </a:extLst>
              </a:tr>
              <a:tr h="34666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"JUSTYNA" ZAKŁAD FRYZJERSKI             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Matejki 14, 87-200 Wąbrzeźno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4 990,00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Zarządzanie wiekiem, radzenie sobie ze stresem, pozytywna psychologia, dobrostan psychiczny oraz budowanie zdrowej 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i różnorodnej kultury organizacyjnej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3101591"/>
                  </a:ext>
                </a:extLst>
              </a:tr>
              <a:tr h="35557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1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Miejska i Powiatowa Biblioteka Publiczna 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Matejki 11B,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4 380,00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"Kreatywny zespół - nieszablonowe pomysły i twórcze rozwiązywanie problemów w bibliotece"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64270629"/>
                  </a:ext>
                </a:extLst>
              </a:tr>
              <a:tr h="53943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Zakład Przetwórstwa Tworzyw Sztucznych Konfekcja Damsko-Męska Beata Krawczyk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 Przejazdowa 1A,  87-200 Wąbrzeźno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12 160,00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Kurs na spawacza metoda TIG 141 FW 21, 22    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Kurs na spawacza metoda MIG 131 FW FM5</a:t>
                      </a:r>
                    </a:p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Kurs spawacza metoda MAG 135BW                    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Kurs na spawacza metoda 311 BW FM1</a:t>
                      </a:r>
                    </a:p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Kurs na spawacza metoda TIG 141 FW FM 1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59688054"/>
                  </a:ext>
                </a:extLst>
              </a:tr>
              <a:tr h="3619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OAZA PIĘKNA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Martyna Olszewska             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ul.1-go Maja 79/8, 87-200 Wąbrzeźno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7 999,00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Szkolenie z przedłużania i zagęszczania włosów w technologii UV z dodatkową praktyką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92887989"/>
                  </a:ext>
                </a:extLst>
              </a:tr>
              <a:tr h="16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Paweł Miszczak Kuźnia Smaków     </a:t>
                      </a:r>
                      <a:br>
                        <a:rPr lang="pl-PL" sz="1200" b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i="1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Małe Pułkowo 20, 87-207 Małe Pułkowo </a:t>
                      </a:r>
                      <a:endParaRPr lang="pl-PL" sz="11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20 720,00 zł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SMART POS: Cyfrowa Obsługa Gościa w Nowoczesnej Restauracji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45754583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2.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Psychiczna odporność w branży HoReCa 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3035766"/>
                  </a:ext>
                </a:extLst>
              </a:tr>
              <a:tr h="164042"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l-PL" sz="1000" b="1" u="none" strike="noStrike" dirty="0">
                          <a:effectLst/>
                          <a:latin typeface="Arial Black" panose="020B0A04020102020204" pitchFamily="34" charset="0"/>
                        </a:rPr>
                        <a:t>ŁĄCZNIE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257 500,00 zł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01945242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674851-F887-04D9-FF6A-DCABAFBC2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8214" y="6555921"/>
            <a:ext cx="285750" cy="302078"/>
          </a:xfrm>
        </p:spPr>
        <p:txBody>
          <a:bodyPr/>
          <a:lstStyle/>
          <a:p>
            <a:fld id="{9615DD86-CC97-4E7F-96A1-7C80DF0D4B2A}" type="slidenum">
              <a:rPr lang="pl-PL" smtClean="0"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2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792EC3-6A72-3129-F485-CFA3D6769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A0FA7A-EE94-38E3-F5E7-2580A3A09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19" y="0"/>
            <a:ext cx="11996144" cy="734785"/>
          </a:xfrm>
          <a:gradFill flip="none" rotWithShape="1">
            <a:gsLst>
              <a:gs pos="87255">
                <a:schemeClr val="accent4"/>
              </a:gs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72000">
                <a:schemeClr val="accent4"/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18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Rezerwa KFS </a:t>
            </a:r>
            <a:r>
              <a:rPr lang="pl-PL" sz="16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 2025 ROKU           </a:t>
            </a:r>
            <a:r>
              <a:rPr lang="pl-PL" sz="2200" b="1" u="none" strike="noStrike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 na 31.12.2025 r. </a:t>
            </a:r>
            <a:endParaRPr lang="pl-PL" sz="2200" dirty="0">
              <a:solidFill>
                <a:schemeClr val="tx1"/>
              </a:solidFill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2B465133-058D-0A6E-8FEE-FEC11941D0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183881"/>
              </p:ext>
            </p:extLst>
          </p:nvPr>
        </p:nvGraphicFramePr>
        <p:xfrm>
          <a:off x="127818" y="734786"/>
          <a:ext cx="11996145" cy="5921726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26564">
                  <a:extLst>
                    <a:ext uri="{9D8B030D-6E8A-4147-A177-3AD203B41FA5}">
                      <a16:colId xmlns:a16="http://schemas.microsoft.com/office/drawing/2014/main" val="1764632138"/>
                    </a:ext>
                  </a:extLst>
                </a:gridCol>
                <a:gridCol w="3410190">
                  <a:extLst>
                    <a:ext uri="{9D8B030D-6E8A-4147-A177-3AD203B41FA5}">
                      <a16:colId xmlns:a16="http://schemas.microsoft.com/office/drawing/2014/main" val="1122532436"/>
                    </a:ext>
                  </a:extLst>
                </a:gridCol>
                <a:gridCol w="1291685">
                  <a:extLst>
                    <a:ext uri="{9D8B030D-6E8A-4147-A177-3AD203B41FA5}">
                      <a16:colId xmlns:a16="http://schemas.microsoft.com/office/drawing/2014/main" val="3415068613"/>
                    </a:ext>
                  </a:extLst>
                </a:gridCol>
                <a:gridCol w="1031722">
                  <a:extLst>
                    <a:ext uri="{9D8B030D-6E8A-4147-A177-3AD203B41FA5}">
                      <a16:colId xmlns:a16="http://schemas.microsoft.com/office/drawing/2014/main" val="3704285560"/>
                    </a:ext>
                  </a:extLst>
                </a:gridCol>
                <a:gridCol w="6035984">
                  <a:extLst>
                    <a:ext uri="{9D8B030D-6E8A-4147-A177-3AD203B41FA5}">
                      <a16:colId xmlns:a16="http://schemas.microsoft.com/office/drawing/2014/main" val="3994656228"/>
                    </a:ext>
                  </a:extLst>
                </a:gridCol>
              </a:tblGrid>
              <a:tr h="343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Lp</a:t>
                      </a:r>
                      <a:r>
                        <a:rPr lang="pl-PL" sz="1200" u="none" strike="noStrike" dirty="0">
                          <a:effectLst/>
                        </a:rPr>
                        <a:t>.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Nazwa pracodawcy 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/>
                        <a:t>Przyznana  kwota</a:t>
                      </a:r>
                      <a:endParaRPr lang="pl-PL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Liczba osób 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-18"/>
                          <a:cs typeface="Arial" panose="020B0604020202020204" pitchFamily="34" charset="0"/>
                        </a:rPr>
                        <a:t>Szkolenia</a:t>
                      </a:r>
                    </a:p>
                  </a:txBody>
                  <a:tcPr marL="3141" marR="3141" marT="31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74353"/>
                  </a:ext>
                </a:extLst>
              </a:tr>
              <a:tr h="66568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Mała Rehabilitacja Janina Kowalska</a:t>
                      </a: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Partyzanta 2, 87-200 Wąbrzeźno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6 350,00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Kurs Kompleksowa Terapia Czaszkowa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9550346"/>
                  </a:ext>
                </a:extLst>
              </a:tr>
              <a:tr h="6722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Gmina Miasto Wąbrzeźno</a:t>
                      </a:r>
                    </a:p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Wolności 44, 87-200 Wąbrzeźno </a:t>
                      </a:r>
                      <a:endParaRPr lang="pl-PL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7 920,00 zł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Studia podyplomowe Master of Business Administration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81300626"/>
                  </a:ext>
                </a:extLst>
              </a:tr>
              <a:tr h="3922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ERGIS-MANAG EMENT SP. O.O.</a:t>
                      </a:r>
                    </a:p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Tamka 16, 00-349 Warszawa</a:t>
                      </a:r>
                      <a:endParaRPr lang="pl-PL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12 056,00 zł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</a:t>
                      </a: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Kadry i płace 2025 w praktyce. Kompleksowe warsztaty z zakresu prawa pracy </a:t>
                      </a:r>
                      <a:b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i naliczania wynagrodzeń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12344906"/>
                  </a:ext>
                </a:extLst>
              </a:tr>
              <a:tr h="39221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EDU-210 FIREWALL ESSENTIALS CONFIGURATION AND MANAGEMENT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0945885"/>
                  </a:ext>
                </a:extLst>
              </a:tr>
              <a:tr h="2034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OSTEOPATIA DAWID KALINOWSKI</a:t>
                      </a: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1-go Maja 63, 87-200 Wąbrzeźno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5 730,00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Terapia manualna punktów spustowych w dysfunkcjach układu ruchu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3101591"/>
                  </a:ext>
                </a:extLst>
              </a:tr>
              <a:tr h="18777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Nowoczesna fizjoterapia urologiczna - diagnostyka i terapia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34714578"/>
                  </a:ext>
                </a:extLst>
              </a:tr>
              <a:tr h="24629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Zintegrowane techniki pracy z blizną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60315694"/>
                  </a:ext>
                </a:extLst>
              </a:tr>
              <a:tr h="65387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Nowy Szpital w Wąbrzeźnie sp. z o.o.</a:t>
                      </a:r>
                    </a:p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Wolności 27, 87-200 Wąbrzeźno</a:t>
                      </a:r>
                      <a:endParaRPr lang="pl-PL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8 320,00 zł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Trudne sytuacje w kontakcie z pacjentami - jak skutecznie reagować </a:t>
                      </a:r>
                      <a:b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przekazywać niekorzystne informacje 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64270629"/>
                  </a:ext>
                </a:extLst>
              </a:tr>
              <a:tr h="83108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AMPOL-MEROL SP. Z O.O</a:t>
                      </a:r>
                    </a:p>
                    <a:p>
                      <a:pPr lvl="0"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Mikołaja z  Ryńska 28A, 87-200 Wąbrzeźno</a:t>
                      </a:r>
                      <a:endParaRPr lang="pl-PL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36 000,00 zł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Rozwijanie myślenia systemowego i procesowego w siłach sprzedaży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59688054"/>
                  </a:ext>
                </a:extLst>
              </a:tr>
              <a:tr h="66568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Gmina Miasto Wąbrzeźno</a:t>
                      </a: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l-P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ul. Wolności 44, 87-200 Wąbrzeźno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Studia podyplomowe Public relations i marketing medialny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92887989"/>
                  </a:ext>
                </a:extLst>
              </a:tr>
              <a:tr h="3016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Arial Black" panose="020B0A04020102020204" pitchFamily="34" charset="0"/>
                        </a:rPr>
                        <a:t>                                     ŁĄCZNIE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79 576,00 zł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  <a:p>
                      <a:pPr algn="ctr" fontAlgn="ctr"/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41" marR="3141" marT="31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5000">
                          <a:schemeClr val="accent4">
                            <a:lumMod val="20000"/>
                            <a:lumOff val="80000"/>
                          </a:schemeClr>
                        </a:gs>
                        <a:gs pos="83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01945242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DFEA8E-B6BC-16EA-D716-E003AE30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8214" y="6555921"/>
            <a:ext cx="285750" cy="302078"/>
          </a:xfrm>
        </p:spPr>
        <p:txBody>
          <a:bodyPr/>
          <a:lstStyle/>
          <a:p>
            <a:fld id="{9615DD86-CC97-4E7F-96A1-7C80DF0D4B2A}" type="slidenum">
              <a:rPr lang="pl-PL" smtClean="0"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896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39848C-5A44-0134-2F7A-9BF75AEE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196645"/>
            <a:ext cx="11218605" cy="806245"/>
          </a:xfr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5000">
                <a:schemeClr val="accent4">
                  <a:lumMod val="20000"/>
                  <a:lumOff val="80000"/>
                </a:schemeClr>
              </a:gs>
              <a:gs pos="83000">
                <a:schemeClr val="accent3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pl-PL" sz="24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SZKOLENIA </a:t>
            </a:r>
            <a:r>
              <a:rPr lang="pl-PL" sz="22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GRUPOWE</a:t>
            </a:r>
            <a:r>
              <a:rPr lang="pl-PL" sz="24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sz="20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INDYWIDUALNE</a:t>
            </a:r>
            <a:r>
              <a:rPr lang="pl-PL" sz="24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sz="22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BONY SZKOLENIOWE </a:t>
            </a:r>
            <a:r>
              <a:rPr lang="pl-PL" sz="18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REALIZOWANE</a:t>
            </a:r>
            <a:r>
              <a:rPr lang="pl-PL" sz="24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 Funduszu Pracy W 2025 RO</a:t>
            </a:r>
            <a:r>
              <a:rPr lang="pl-PL" sz="22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      </a:t>
            </a:r>
            <a:r>
              <a:rPr lang="pl-PL" sz="2400" b="1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 na </a:t>
            </a:r>
            <a:r>
              <a:rPr lang="pl-PL" sz="2400" b="1" cap="none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pl-PL" sz="2400" b="1" u="none" strike="noStrike" cap="none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.12.2025 r. </a:t>
            </a:r>
            <a:br>
              <a:rPr lang="pl-PL" sz="2800" b="1" i="0" u="none" strike="noStrike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197EB8DF-9D49-A6EC-A02D-8210A871E8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796594"/>
              </p:ext>
            </p:extLst>
          </p:nvPr>
        </p:nvGraphicFramePr>
        <p:xfrm>
          <a:off x="285134" y="1219200"/>
          <a:ext cx="11218607" cy="5087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529">
                  <a:extLst>
                    <a:ext uri="{9D8B030D-6E8A-4147-A177-3AD203B41FA5}">
                      <a16:colId xmlns:a16="http://schemas.microsoft.com/office/drawing/2014/main" val="130544687"/>
                    </a:ext>
                  </a:extLst>
                </a:gridCol>
                <a:gridCol w="3162482">
                  <a:extLst>
                    <a:ext uri="{9D8B030D-6E8A-4147-A177-3AD203B41FA5}">
                      <a16:colId xmlns:a16="http://schemas.microsoft.com/office/drawing/2014/main" val="3006357350"/>
                    </a:ext>
                  </a:extLst>
                </a:gridCol>
                <a:gridCol w="980434">
                  <a:extLst>
                    <a:ext uri="{9D8B030D-6E8A-4147-A177-3AD203B41FA5}">
                      <a16:colId xmlns:a16="http://schemas.microsoft.com/office/drawing/2014/main" val="2006374395"/>
                    </a:ext>
                  </a:extLst>
                </a:gridCol>
                <a:gridCol w="1065688">
                  <a:extLst>
                    <a:ext uri="{9D8B030D-6E8A-4147-A177-3AD203B41FA5}">
                      <a16:colId xmlns:a16="http://schemas.microsoft.com/office/drawing/2014/main" val="3975224250"/>
                    </a:ext>
                  </a:extLst>
                </a:gridCol>
                <a:gridCol w="1060979">
                  <a:extLst>
                    <a:ext uri="{9D8B030D-6E8A-4147-A177-3AD203B41FA5}">
                      <a16:colId xmlns:a16="http://schemas.microsoft.com/office/drawing/2014/main" val="804547789"/>
                    </a:ext>
                  </a:extLst>
                </a:gridCol>
                <a:gridCol w="1105920">
                  <a:extLst>
                    <a:ext uri="{9D8B030D-6E8A-4147-A177-3AD203B41FA5}">
                      <a16:colId xmlns:a16="http://schemas.microsoft.com/office/drawing/2014/main" val="4126285764"/>
                    </a:ext>
                  </a:extLst>
                </a:gridCol>
                <a:gridCol w="1235441">
                  <a:extLst>
                    <a:ext uri="{9D8B030D-6E8A-4147-A177-3AD203B41FA5}">
                      <a16:colId xmlns:a16="http://schemas.microsoft.com/office/drawing/2014/main" val="2029080880"/>
                    </a:ext>
                  </a:extLst>
                </a:gridCol>
                <a:gridCol w="1066066">
                  <a:extLst>
                    <a:ext uri="{9D8B030D-6E8A-4147-A177-3AD203B41FA5}">
                      <a16:colId xmlns:a16="http://schemas.microsoft.com/office/drawing/2014/main" val="51382414"/>
                    </a:ext>
                  </a:extLst>
                </a:gridCol>
                <a:gridCol w="1066068">
                  <a:extLst>
                    <a:ext uri="{9D8B030D-6E8A-4147-A177-3AD203B41FA5}">
                      <a16:colId xmlns:a16="http://schemas.microsoft.com/office/drawing/2014/main" val="3724927811"/>
                    </a:ext>
                  </a:extLst>
                </a:gridCol>
              </a:tblGrid>
              <a:tr h="131559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L.p.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szkolenia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STYPENDIUM</a:t>
                      </a: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szkoleniowe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ZWROT kosztów dojazdu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OSÓB </a:t>
                      </a:r>
                      <a:r>
                        <a:rPr lang="pl-PL" sz="16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skierowanych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OSÓB, </a:t>
                      </a:r>
                      <a:r>
                        <a:rPr lang="pl-PL" sz="1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które ukończyły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OSÓB, </a:t>
                      </a:r>
                      <a:r>
                        <a:rPr lang="pl-PL" sz="1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które podjęły zatrudnienie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52831"/>
                  </a:ext>
                </a:extLst>
              </a:tr>
              <a:tr h="9381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Magazynier z uprawnieniami kierowcy wózka jezdniowego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19 357,49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24 245,45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44 802,94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66364"/>
                  </a:ext>
                </a:extLst>
              </a:tr>
              <a:tr h="94468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Opiekun osób starszych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13 500,00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24 245,45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1 707,00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39 452,45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615816"/>
                  </a:ext>
                </a:extLst>
              </a:tr>
              <a:tr h="94468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Szkolenie barmańskie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1 099,00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852,20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88,00</a:t>
                      </a:r>
                      <a:endParaRPr lang="pl-PL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2 039,20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078111"/>
                  </a:ext>
                </a:extLst>
              </a:tr>
              <a:tr h="9446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33 956,49</a:t>
                      </a:r>
                      <a:endParaRPr lang="pl-PL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49 343,10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2 995,00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86 294,59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086" marR="9086" marT="9086" marB="0" anchor="ctr">
                    <a:lnL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913127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E6B97CF-1A84-2422-703A-ECE940CD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92232" y="6217920"/>
            <a:ext cx="491612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18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/>
            </a:gs>
            <a:gs pos="74000">
              <a:schemeClr val="accent5"/>
            </a:gs>
            <a:gs pos="83000">
              <a:schemeClr val="accent5"/>
            </a:gs>
            <a:gs pos="93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B6A8ED-DAF6-5A8C-777D-BEB242A15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8A7DE4C-1CBF-BF4B-C9B3-D77810DD93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69413" y="587829"/>
            <a:ext cx="9168718" cy="111850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</a:gradFill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pl-PL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      POWIATOWY URZĄD PRACY</a:t>
            </a:r>
            <a:br>
              <a:rPr lang="pl-PL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</a:br>
            <a:r>
              <a:rPr lang="pl-PL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W WĄBRZEŹNIE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BECF550-F690-0E56-D36F-ADD07C3600C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69691" y="2852614"/>
            <a:ext cx="8131585" cy="4087447"/>
          </a:xfrm>
        </p:spPr>
        <p:txBody>
          <a:bodyPr anchor="ctr">
            <a:normAutofit lnSpcReduction="10000"/>
          </a:bodyPr>
          <a:lstStyle/>
          <a:p>
            <a:pPr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pl-PL" sz="5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DZIĘKUJĘ ZA UWAGĘ</a:t>
            </a:r>
          </a:p>
          <a:p>
            <a:pPr eaLnBrk="1" hangingPunct="1">
              <a:defRPr/>
            </a:pPr>
            <a:endParaRPr lang="pl-PL" sz="4000" b="1" i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  <a:p>
            <a:pPr eaLnBrk="1" hangingPunct="1">
              <a:defRPr/>
            </a:pPr>
            <a:endParaRPr lang="pl-PL" sz="4000" b="1" i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  <a:p>
            <a:pPr eaLnBrk="1" hangingPunct="1">
              <a:defRPr/>
            </a:pPr>
            <a:r>
              <a:rPr lang="pl-PL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26.01.2026 r.</a:t>
            </a:r>
          </a:p>
          <a:p>
            <a:pPr eaLnBrk="1" hangingPunct="1">
              <a:defRPr/>
            </a:pPr>
            <a:endParaRPr lang="pl-PL" sz="2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1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endParaRPr lang="pl-PL" sz="18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5B9D060C-AD18-7E7C-D7BF-6D4F3D279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460" y="664856"/>
            <a:ext cx="8477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8">
            <a:extLst>
              <a:ext uri="{FF2B5EF4-FFF2-40B4-BE49-F238E27FC236}">
                <a16:creationId xmlns:a16="http://schemas.microsoft.com/office/drawing/2014/main" id="{464B6D33-AA17-C3AE-AE11-B2A5A488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0" y="2133601"/>
            <a:ext cx="666750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defTabSz="457200" eaLnBrk="1" hangingPunct="1"/>
            <a:endParaRPr lang="pl-PL" altLang="pl-PL" sz="18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055" name="Text Box 9">
            <a:extLst>
              <a:ext uri="{FF2B5EF4-FFF2-40B4-BE49-F238E27FC236}">
                <a16:creationId xmlns:a16="http://schemas.microsoft.com/office/drawing/2014/main" id="{6CE77786-40D0-4149-9D60-E0B525E1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5244" y="1163118"/>
            <a:ext cx="1152525" cy="29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defTabSz="457200" eaLnBrk="1" hangingPunct="1"/>
            <a:endParaRPr lang="pl-PL" altLang="pl-PL" sz="400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 defTabSz="457200" eaLnBrk="1" hangingPunct="1"/>
            <a:r>
              <a:rPr lang="pl-PL" altLang="pl-PL" sz="800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9F16277-C161-07BD-6B1E-725EF467D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869" y="664856"/>
            <a:ext cx="15241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5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84000">
              <a:schemeClr val="accent3">
                <a:lumMod val="40000"/>
                <a:lumOff val="60000"/>
              </a:schemeClr>
            </a:gs>
            <a:gs pos="88000">
              <a:schemeClr val="accent2">
                <a:lumMod val="40000"/>
                <a:lumOff val="60000"/>
              </a:schemeClr>
            </a:gs>
            <a:gs pos="100000">
              <a:srgbClr val="00B0F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11241853" y="6217920"/>
            <a:ext cx="487680" cy="365760"/>
          </a:xfrm>
        </p:spPr>
        <p:txBody>
          <a:bodyPr/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3</a:t>
            </a:fld>
            <a:endParaRPr lang="pl-PL">
              <a:latin typeface="Gill Sans MT" panose="020B0502020104020203"/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5304FE2A-3D0C-485E-B171-122878BA45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3935275"/>
              </p:ext>
            </p:extLst>
          </p:nvPr>
        </p:nvGraphicFramePr>
        <p:xfrm>
          <a:off x="462467" y="62523"/>
          <a:ext cx="10718222" cy="6521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290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016029"/>
              </p:ext>
            </p:extLst>
          </p:nvPr>
        </p:nvGraphicFramePr>
        <p:xfrm>
          <a:off x="211014" y="274320"/>
          <a:ext cx="11684001" cy="6095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54620">
                  <a:extLst>
                    <a:ext uri="{9D8B030D-6E8A-4147-A177-3AD203B41FA5}">
                      <a16:colId xmlns:a16="http://schemas.microsoft.com/office/drawing/2014/main" val="319169018"/>
                    </a:ext>
                  </a:extLst>
                </a:gridCol>
                <a:gridCol w="3185698">
                  <a:extLst>
                    <a:ext uri="{9D8B030D-6E8A-4147-A177-3AD203B41FA5}">
                      <a16:colId xmlns:a16="http://schemas.microsoft.com/office/drawing/2014/main" val="3156689400"/>
                    </a:ext>
                  </a:extLst>
                </a:gridCol>
                <a:gridCol w="2843683">
                  <a:extLst>
                    <a:ext uri="{9D8B030D-6E8A-4147-A177-3AD203B41FA5}">
                      <a16:colId xmlns:a16="http://schemas.microsoft.com/office/drawing/2014/main" val="1472466720"/>
                    </a:ext>
                  </a:extLst>
                </a:gridCol>
              </a:tblGrid>
              <a:tr h="8696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l-PL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ZAREJESTROWANI NA  DZIEŃ </a:t>
                      </a:r>
                      <a:r>
                        <a:rPr lang="pl-PL" sz="2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31.12.2025 r</a:t>
                      </a:r>
                      <a:r>
                        <a:rPr lang="pl-PL" sz="20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 fontAlgn="b"/>
                      <a:r>
                        <a:rPr lang="pl-PL" sz="2800" b="1" i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 szczególnej sytuacji na rynku pracy)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43538"/>
                  </a:ext>
                </a:extLst>
              </a:tr>
              <a:tr h="569753">
                <a:tc>
                  <a:txBody>
                    <a:bodyPr/>
                    <a:lstStyle/>
                    <a:p>
                      <a:pPr lvl="1"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255705"/>
                  </a:ext>
                </a:extLst>
              </a:tr>
              <a:tr h="89580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30 </a:t>
                      </a:r>
                      <a:r>
                        <a:rPr lang="pl-PL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ROKU ŻYCIA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13237"/>
                  </a:ext>
                </a:extLst>
              </a:tr>
              <a:tr h="961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  </a:t>
                      </a:r>
                      <a:r>
                        <a:rPr lang="pl-PL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25 </a:t>
                      </a:r>
                      <a:r>
                        <a:rPr lang="pl-PL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ROKU ŻYCIA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501205"/>
                  </a:ext>
                </a:extLst>
              </a:tr>
              <a:tr h="91912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POWYŻEJ 50 </a:t>
                      </a:r>
                      <a:r>
                        <a:rPr lang="pl-PL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ROKU ŻYCIA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200524"/>
                  </a:ext>
                </a:extLst>
              </a:tr>
              <a:tr h="90666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DŁUGOTRWALE</a:t>
                      </a:r>
                      <a:r>
                        <a:rPr lang="pl-PL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BEZROBOTNI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678209"/>
                  </a:ext>
                </a:extLst>
              </a:tr>
              <a:tr h="97294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 KWALIFIKACJI ZAWODOWYCH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906343"/>
                  </a:ext>
                </a:extLst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11457354" y="6369538"/>
            <a:ext cx="461106" cy="328246"/>
          </a:xfrm>
        </p:spPr>
        <p:txBody>
          <a:bodyPr/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4</a:t>
            </a:fld>
            <a:endParaRPr lang="pl-PL" dirty="0">
              <a:latin typeface="Gill Sans MT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78356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7C75BE6-4FCC-3803-35D8-201B708B6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577413"/>
              </p:ext>
            </p:extLst>
          </p:nvPr>
        </p:nvGraphicFramePr>
        <p:xfrm>
          <a:off x="285751" y="773084"/>
          <a:ext cx="11552463" cy="5940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0593">
                  <a:extLst>
                    <a:ext uri="{9D8B030D-6E8A-4147-A177-3AD203B41FA5}">
                      <a16:colId xmlns:a16="http://schemas.microsoft.com/office/drawing/2014/main" val="4097514764"/>
                    </a:ext>
                  </a:extLst>
                </a:gridCol>
                <a:gridCol w="1062674">
                  <a:extLst>
                    <a:ext uri="{9D8B030D-6E8A-4147-A177-3AD203B41FA5}">
                      <a16:colId xmlns:a16="http://schemas.microsoft.com/office/drawing/2014/main" val="3724082690"/>
                    </a:ext>
                  </a:extLst>
                </a:gridCol>
                <a:gridCol w="1090159">
                  <a:extLst>
                    <a:ext uri="{9D8B030D-6E8A-4147-A177-3AD203B41FA5}">
                      <a16:colId xmlns:a16="http://schemas.microsoft.com/office/drawing/2014/main" val="1175482200"/>
                    </a:ext>
                  </a:extLst>
                </a:gridCol>
                <a:gridCol w="1008397">
                  <a:extLst>
                    <a:ext uri="{9D8B030D-6E8A-4147-A177-3AD203B41FA5}">
                      <a16:colId xmlns:a16="http://schemas.microsoft.com/office/drawing/2014/main" val="3972594837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47210812"/>
                    </a:ext>
                  </a:extLst>
                </a:gridCol>
                <a:gridCol w="1097537">
                  <a:extLst>
                    <a:ext uri="{9D8B030D-6E8A-4147-A177-3AD203B41FA5}">
                      <a16:colId xmlns:a16="http://schemas.microsoft.com/office/drawing/2014/main" val="594579851"/>
                    </a:ext>
                  </a:extLst>
                </a:gridCol>
                <a:gridCol w="872126">
                  <a:extLst>
                    <a:ext uri="{9D8B030D-6E8A-4147-A177-3AD203B41FA5}">
                      <a16:colId xmlns:a16="http://schemas.microsoft.com/office/drawing/2014/main" val="2496692293"/>
                    </a:ext>
                  </a:extLst>
                </a:gridCol>
                <a:gridCol w="1362699">
                  <a:extLst>
                    <a:ext uri="{9D8B030D-6E8A-4147-A177-3AD203B41FA5}">
                      <a16:colId xmlns:a16="http://schemas.microsoft.com/office/drawing/2014/main" val="459250517"/>
                    </a:ext>
                  </a:extLst>
                </a:gridCol>
                <a:gridCol w="1217342">
                  <a:extLst>
                    <a:ext uri="{9D8B030D-6E8A-4147-A177-3AD203B41FA5}">
                      <a16:colId xmlns:a16="http://schemas.microsoft.com/office/drawing/2014/main" val="1421388056"/>
                    </a:ext>
                  </a:extLst>
                </a:gridCol>
                <a:gridCol w="1508051">
                  <a:extLst>
                    <a:ext uri="{9D8B030D-6E8A-4147-A177-3AD203B41FA5}">
                      <a16:colId xmlns:a16="http://schemas.microsoft.com/office/drawing/2014/main" val="866806162"/>
                    </a:ext>
                  </a:extLst>
                </a:gridCol>
              </a:tblGrid>
              <a:tr h="38749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  <a:highlight>
                            <a:srgbClr val="FFFF99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MIESIĄC</a:t>
                      </a:r>
                    </a:p>
                    <a:p>
                      <a:pPr algn="ctr" fontAlgn="b"/>
                      <a:r>
                        <a:rPr lang="pl-PL" sz="1300" b="1" u="none" strike="noStrike" dirty="0">
                          <a:effectLst/>
                          <a:highlight>
                            <a:srgbClr val="FFFF99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effectLst/>
                        <a:highlight>
                          <a:srgbClr val="FFFF99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NAPŁYW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pl-PL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ODPŁYW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l-PL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bezrobotnych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</a:t>
                      </a:r>
                    </a:p>
                    <a:p>
                      <a:pPr algn="ctr" fontAlgn="b"/>
                      <a:r>
                        <a:rPr lang="pl-PL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prawem</a:t>
                      </a:r>
                    </a:p>
                    <a:p>
                      <a:pPr algn="ctr" fontAlgn="b"/>
                      <a:r>
                        <a:rPr lang="pl-PL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zasiłku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udział </a:t>
                      </a:r>
                    </a:p>
                    <a:p>
                      <a:pPr algn="ctr" fontAlgn="b"/>
                      <a:r>
                        <a:rPr lang="pl-PL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prawem </a:t>
                      </a:r>
                    </a:p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ogóle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652325"/>
                  </a:ext>
                </a:extLst>
              </a:tr>
              <a:tr h="1914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r>
                        <a:rPr lang="pl-PL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l-PL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l-PL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udział</a:t>
                      </a:r>
                    </a:p>
                    <a:p>
                      <a:pPr algn="ctr" fontAlgn="b"/>
                      <a:r>
                        <a:rPr lang="pl-PL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941212"/>
                  </a:ext>
                </a:extLst>
              </a:tr>
              <a:tr h="310303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614449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Styczeń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1329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60,12   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17,23   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595257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Luty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1315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57,72   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17,95   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11191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Marzec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1223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59,53    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18,23 </a:t>
                      </a:r>
                      <a:r>
                        <a:rPr lang="pl-PL" sz="16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472367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Kwiecień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1170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60,09   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18,29   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579253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pl-PL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1144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59,53  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18,27    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15858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Czerwiec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1180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58,56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17,71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472544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Lipiec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1210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59,67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17,69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298779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Sierpień 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1223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60,43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18,15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746628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Wrzesień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1232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59,50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17,37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674988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Październik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1219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58,08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pl-PL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517647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1214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57,83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903608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pPr algn="l" font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Grudzień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1224</a:t>
                      </a: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57,27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16,83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317192"/>
                  </a:ext>
                </a:extLst>
              </a:tr>
              <a:tr h="400857"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OGÓLEM</a:t>
                      </a:r>
                    </a:p>
                  </a:txBody>
                  <a:tcPr marL="110907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1705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902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1720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</a:t>
                      </a: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42" marR="9242" marT="92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778973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CE1CF20-DB04-17EA-AFDC-E0ACD83DB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6249" y="6345217"/>
            <a:ext cx="222019" cy="367873"/>
          </a:xfrm>
        </p:spPr>
        <p:txBody>
          <a:bodyPr wrap="square" anchor="b" anchorCtr="1">
            <a:spAutoFit/>
          </a:bodyPr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5</a:t>
            </a:fld>
            <a:endParaRPr lang="pl-PL" dirty="0">
              <a:latin typeface="Gill Sans MT" panose="020B0502020104020203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CA6AA0B-F917-E058-D201-26D578F3D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62523"/>
            <a:ext cx="11552464" cy="710561"/>
          </a:xfrm>
          <a:gradFill>
            <a:gsLst>
              <a:gs pos="0">
                <a:schemeClr val="accent2">
                  <a:lumMod val="0"/>
                  <a:lumOff val="100000"/>
                </a:schemeClr>
              </a:gs>
              <a:gs pos="6000">
                <a:schemeClr val="accent5"/>
              </a:gs>
              <a:gs pos="96000">
                <a:schemeClr val="bg2"/>
              </a:gs>
              <a:gs pos="100000">
                <a:schemeClr val="accent2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b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l-PL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NAPŁYW  I  ODPŁYW  BEZROBOTNYCH </a:t>
            </a:r>
            <a:b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 okresie </a:t>
            </a:r>
            <a:r>
              <a:rPr lang="pl-PL" sz="20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stycznia 2025 r. do grudnia 2025 r. </a:t>
            </a:r>
            <a:endParaRPr lang="pl-PL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82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8F7667-2971-FC92-BCF4-902B96DD7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2" y="106997"/>
            <a:ext cx="11559456" cy="591093"/>
          </a:xfrm>
          <a:gradFill>
            <a:gsLst>
              <a:gs pos="0">
                <a:schemeClr val="accent2">
                  <a:lumMod val="0"/>
                  <a:lumOff val="100000"/>
                </a:schemeClr>
              </a:gs>
              <a:gs pos="6000">
                <a:schemeClr val="accent5"/>
              </a:gs>
              <a:gs pos="96000">
                <a:schemeClr val="bg2"/>
              </a:gs>
              <a:gs pos="100000">
                <a:schemeClr val="accent2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sz="2200" b="1" dirty="0">
                <a:solidFill>
                  <a:srgbClr val="7030A0"/>
                </a:solidFill>
                <a:latin typeface="Calibri" panose="020F0502020204030204" pitchFamily="34" charset="0"/>
              </a:rPr>
              <a:t>ROZSZERZONA INFORMACJA O BEZROBOCIU W GMINACH </a:t>
            </a:r>
            <a:br>
              <a:rPr lang="pl-PL" sz="2000" b="1" dirty="0">
                <a:latin typeface="Calibri" panose="020F0502020204030204" pitchFamily="34" charset="0"/>
              </a:rPr>
            </a:br>
            <a:r>
              <a:rPr lang="pl-PL" sz="2400" b="1" cap="non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zasięgu PUP  Wąbrzeźno - stan na 31.12.2025 r. </a:t>
            </a:r>
            <a:endParaRPr lang="pl-PL" sz="24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0B7EC893-623B-B10E-C45D-114D424A2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31644"/>
              </p:ext>
            </p:extLst>
          </p:nvPr>
        </p:nvGraphicFramePr>
        <p:xfrm>
          <a:off x="226141" y="698091"/>
          <a:ext cx="11559457" cy="6100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0687">
                  <a:extLst>
                    <a:ext uri="{9D8B030D-6E8A-4147-A177-3AD203B41FA5}">
                      <a16:colId xmlns:a16="http://schemas.microsoft.com/office/drawing/2014/main" val="1568211294"/>
                    </a:ext>
                  </a:extLst>
                </a:gridCol>
                <a:gridCol w="2975752">
                  <a:extLst>
                    <a:ext uri="{9D8B030D-6E8A-4147-A177-3AD203B41FA5}">
                      <a16:colId xmlns:a16="http://schemas.microsoft.com/office/drawing/2014/main" val="1729749423"/>
                    </a:ext>
                  </a:extLst>
                </a:gridCol>
                <a:gridCol w="755851">
                  <a:extLst>
                    <a:ext uri="{9D8B030D-6E8A-4147-A177-3AD203B41FA5}">
                      <a16:colId xmlns:a16="http://schemas.microsoft.com/office/drawing/2014/main" val="2971819883"/>
                    </a:ext>
                  </a:extLst>
                </a:gridCol>
                <a:gridCol w="715537">
                  <a:extLst>
                    <a:ext uri="{9D8B030D-6E8A-4147-A177-3AD203B41FA5}">
                      <a16:colId xmlns:a16="http://schemas.microsoft.com/office/drawing/2014/main" val="4006636783"/>
                    </a:ext>
                  </a:extLst>
                </a:gridCol>
                <a:gridCol w="641611">
                  <a:extLst>
                    <a:ext uri="{9D8B030D-6E8A-4147-A177-3AD203B41FA5}">
                      <a16:colId xmlns:a16="http://schemas.microsoft.com/office/drawing/2014/main" val="3887360830"/>
                    </a:ext>
                  </a:extLst>
                </a:gridCol>
                <a:gridCol w="564022">
                  <a:extLst>
                    <a:ext uri="{9D8B030D-6E8A-4147-A177-3AD203B41FA5}">
                      <a16:colId xmlns:a16="http://schemas.microsoft.com/office/drawing/2014/main" val="857947467"/>
                    </a:ext>
                  </a:extLst>
                </a:gridCol>
                <a:gridCol w="671397">
                  <a:extLst>
                    <a:ext uri="{9D8B030D-6E8A-4147-A177-3AD203B41FA5}">
                      <a16:colId xmlns:a16="http://schemas.microsoft.com/office/drawing/2014/main" val="641853737"/>
                    </a:ext>
                  </a:extLst>
                </a:gridCol>
                <a:gridCol w="743332">
                  <a:extLst>
                    <a:ext uri="{9D8B030D-6E8A-4147-A177-3AD203B41FA5}">
                      <a16:colId xmlns:a16="http://schemas.microsoft.com/office/drawing/2014/main" val="2792733923"/>
                    </a:ext>
                  </a:extLst>
                </a:gridCol>
                <a:gridCol w="594827">
                  <a:extLst>
                    <a:ext uri="{9D8B030D-6E8A-4147-A177-3AD203B41FA5}">
                      <a16:colId xmlns:a16="http://schemas.microsoft.com/office/drawing/2014/main" val="2243442969"/>
                    </a:ext>
                  </a:extLst>
                </a:gridCol>
                <a:gridCol w="643059">
                  <a:extLst>
                    <a:ext uri="{9D8B030D-6E8A-4147-A177-3AD203B41FA5}">
                      <a16:colId xmlns:a16="http://schemas.microsoft.com/office/drawing/2014/main" val="2840996610"/>
                    </a:ext>
                  </a:extLst>
                </a:gridCol>
                <a:gridCol w="594827">
                  <a:extLst>
                    <a:ext uri="{9D8B030D-6E8A-4147-A177-3AD203B41FA5}">
                      <a16:colId xmlns:a16="http://schemas.microsoft.com/office/drawing/2014/main" val="2266751197"/>
                    </a:ext>
                  </a:extLst>
                </a:gridCol>
                <a:gridCol w="723442">
                  <a:extLst>
                    <a:ext uri="{9D8B030D-6E8A-4147-A177-3AD203B41FA5}">
                      <a16:colId xmlns:a16="http://schemas.microsoft.com/office/drawing/2014/main" val="976445928"/>
                    </a:ext>
                  </a:extLst>
                </a:gridCol>
                <a:gridCol w="755593">
                  <a:extLst>
                    <a:ext uri="{9D8B030D-6E8A-4147-A177-3AD203B41FA5}">
                      <a16:colId xmlns:a16="http://schemas.microsoft.com/office/drawing/2014/main" val="865391695"/>
                    </a:ext>
                  </a:extLst>
                </a:gridCol>
                <a:gridCol w="739520">
                  <a:extLst>
                    <a:ext uri="{9D8B030D-6E8A-4147-A177-3AD203B41FA5}">
                      <a16:colId xmlns:a16="http://schemas.microsoft.com/office/drawing/2014/main" val="2364893648"/>
                    </a:ext>
                  </a:extLst>
                </a:gridCol>
              </a:tblGrid>
              <a:tr h="325098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PUP Wąbrzeźno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Wąbrzeźno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Dębowa Łąka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Książki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Płużnica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Ryńsk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856531"/>
                  </a:ext>
                </a:extLst>
              </a:tr>
              <a:tr h="195954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883446"/>
                  </a:ext>
                </a:extLst>
              </a:tr>
              <a:tr h="180209">
                <a:tc gridSpan="2">
                  <a:txBody>
                    <a:bodyPr/>
                    <a:lstStyle/>
                    <a:p>
                      <a:pPr lvl="1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Liczba bezrobotnych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996581"/>
                  </a:ext>
                </a:extLst>
              </a:tr>
              <a:tr h="189489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poprzednio pracujący</a:t>
                      </a:r>
                      <a:endParaRPr lang="pl-PL" sz="12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1083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555551"/>
                  </a:ext>
                </a:extLst>
              </a:tr>
              <a:tr h="189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ze zwolnień grupowych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495044"/>
                  </a:ext>
                </a:extLst>
              </a:tr>
              <a:tr h="189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 prawem do zasiłku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pl-PL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37808"/>
                  </a:ext>
                </a:extLst>
              </a:tr>
              <a:tr h="37221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osoby w okresie do 12 miesięcy od dnia ukończenia nauki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924577"/>
                  </a:ext>
                </a:extLst>
              </a:tr>
              <a:tr h="189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posiadający gospodarstwo rolne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707886"/>
                  </a:ext>
                </a:extLst>
              </a:tr>
              <a:tr h="189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bez kwalifikacji zawodowych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636138"/>
                  </a:ext>
                </a:extLst>
              </a:tr>
              <a:tr h="189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bez doświadczenia zawodowego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2848"/>
                  </a:ext>
                </a:extLst>
              </a:tr>
              <a:tr h="37221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kobiety, które nie podjęły zatrudnienia po urodzeniu dziecka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705641"/>
                  </a:ext>
                </a:extLst>
              </a:tr>
              <a:tr h="252657">
                <a:tc gridSpan="2">
                  <a:txBody>
                    <a:bodyPr/>
                    <a:lstStyle/>
                    <a:p>
                      <a:pPr lvl="0" algn="l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2. Bezrobotni w szczególnej sytuacji na rynku pracy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1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536234"/>
                  </a:ext>
                </a:extLst>
              </a:tr>
              <a:tr h="174261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</a:t>
                      </a:r>
                      <a:endParaRPr lang="pl-PL" sz="9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30 roku życia</a:t>
                      </a:r>
                      <a:endParaRPr lang="pl-PL" sz="11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497165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 tym do 25 roku życia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056150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długotrwale bezrobotne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76975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powyżej 50 roku życia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4031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korzystające ze świadczeń z pomocy społecznej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983286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posiadające co najmniej jedno dziecko do 6 roku życia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 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70120"/>
                  </a:ext>
                </a:extLst>
              </a:tr>
              <a:tr h="31130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posiadające co najmniej jedno dziecko niepełnosprawne do 18 roku życia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pl-PL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257291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niepełnosprawni </a:t>
                      </a:r>
                      <a:endParaRPr lang="pl-PL" sz="11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581436"/>
                  </a:ext>
                </a:extLst>
              </a:tr>
              <a:tr h="31923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Bezrobotni wg czasu pozostawania bez pracy </a:t>
                      </a:r>
                      <a:b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</a:t>
                      </a:r>
                      <a:r>
                        <a:rPr lang="pl-PL" sz="800" b="1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MIESIĄCACH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212554"/>
                  </a:ext>
                </a:extLst>
              </a:tr>
              <a:tr h="17426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</a:t>
                      </a:r>
                      <a:endParaRPr lang="pl-PL" sz="9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1</a:t>
                      </a:r>
                      <a:endParaRPr lang="pl-PL" sz="12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76777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– 3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890276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3 - 6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972691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6 - 12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425755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12 - 24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98101"/>
                  </a:ext>
                </a:extLst>
              </a:tr>
              <a:tr h="174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pow. 24</a:t>
                      </a:r>
                      <a:endParaRPr lang="pl-PL" sz="1200" i="1" dirty="0"/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767" marR="6767" marT="67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182810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F524C0B-2C0C-6905-1502-36D03140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5599" y="6424246"/>
            <a:ext cx="345439" cy="312848"/>
          </a:xfrm>
        </p:spPr>
        <p:txBody>
          <a:bodyPr/>
          <a:lstStyle/>
          <a:p>
            <a:pPr defTabSz="457200"/>
            <a:fld id="{9615DD86-CC97-4E7F-96A1-7C80DF0D4B2A}" type="slidenum">
              <a:rPr lang="pl-PL">
                <a:latin typeface="Gill Sans MT" panose="020B0502020104020203"/>
              </a:rPr>
              <a:pPr defTabSz="457200"/>
              <a:t>6</a:t>
            </a:fld>
            <a:endParaRPr lang="pl-PL" dirty="0">
              <a:latin typeface="Gill Sans MT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83934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5544BEBD-697C-DF78-DF4C-4BF3370104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317271"/>
              </p:ext>
            </p:extLst>
          </p:nvPr>
        </p:nvGraphicFramePr>
        <p:xfrm>
          <a:off x="279842" y="117232"/>
          <a:ext cx="11451047" cy="6439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9146">
                  <a:extLst>
                    <a:ext uri="{9D8B030D-6E8A-4147-A177-3AD203B41FA5}">
                      <a16:colId xmlns:a16="http://schemas.microsoft.com/office/drawing/2014/main" val="2667458206"/>
                    </a:ext>
                  </a:extLst>
                </a:gridCol>
                <a:gridCol w="3350682">
                  <a:extLst>
                    <a:ext uri="{9D8B030D-6E8A-4147-A177-3AD203B41FA5}">
                      <a16:colId xmlns:a16="http://schemas.microsoft.com/office/drawing/2014/main" val="2778089126"/>
                    </a:ext>
                  </a:extLst>
                </a:gridCol>
                <a:gridCol w="667367">
                  <a:extLst>
                    <a:ext uri="{9D8B030D-6E8A-4147-A177-3AD203B41FA5}">
                      <a16:colId xmlns:a16="http://schemas.microsoft.com/office/drawing/2014/main" val="1674072312"/>
                    </a:ext>
                  </a:extLst>
                </a:gridCol>
                <a:gridCol w="660961">
                  <a:extLst>
                    <a:ext uri="{9D8B030D-6E8A-4147-A177-3AD203B41FA5}">
                      <a16:colId xmlns:a16="http://schemas.microsoft.com/office/drawing/2014/main" val="2829509707"/>
                    </a:ext>
                  </a:extLst>
                </a:gridCol>
                <a:gridCol w="551805">
                  <a:extLst>
                    <a:ext uri="{9D8B030D-6E8A-4147-A177-3AD203B41FA5}">
                      <a16:colId xmlns:a16="http://schemas.microsoft.com/office/drawing/2014/main" val="3650619612"/>
                    </a:ext>
                  </a:extLst>
                </a:gridCol>
                <a:gridCol w="715918">
                  <a:extLst>
                    <a:ext uri="{9D8B030D-6E8A-4147-A177-3AD203B41FA5}">
                      <a16:colId xmlns:a16="http://schemas.microsoft.com/office/drawing/2014/main" val="3062781444"/>
                    </a:ext>
                  </a:extLst>
                </a:gridCol>
                <a:gridCol w="642843">
                  <a:extLst>
                    <a:ext uri="{9D8B030D-6E8A-4147-A177-3AD203B41FA5}">
                      <a16:colId xmlns:a16="http://schemas.microsoft.com/office/drawing/2014/main" val="2189559539"/>
                    </a:ext>
                  </a:extLst>
                </a:gridCol>
                <a:gridCol w="659328">
                  <a:extLst>
                    <a:ext uri="{9D8B030D-6E8A-4147-A177-3AD203B41FA5}">
                      <a16:colId xmlns:a16="http://schemas.microsoft.com/office/drawing/2014/main" val="1657565364"/>
                    </a:ext>
                  </a:extLst>
                </a:gridCol>
                <a:gridCol w="626360">
                  <a:extLst>
                    <a:ext uri="{9D8B030D-6E8A-4147-A177-3AD203B41FA5}">
                      <a16:colId xmlns:a16="http://schemas.microsoft.com/office/drawing/2014/main" val="2847521468"/>
                    </a:ext>
                  </a:extLst>
                </a:gridCol>
                <a:gridCol w="642843">
                  <a:extLst>
                    <a:ext uri="{9D8B030D-6E8A-4147-A177-3AD203B41FA5}">
                      <a16:colId xmlns:a16="http://schemas.microsoft.com/office/drawing/2014/main" val="4283889807"/>
                    </a:ext>
                  </a:extLst>
                </a:gridCol>
                <a:gridCol w="576910">
                  <a:extLst>
                    <a:ext uri="{9D8B030D-6E8A-4147-A177-3AD203B41FA5}">
                      <a16:colId xmlns:a16="http://schemas.microsoft.com/office/drawing/2014/main" val="1295525937"/>
                    </a:ext>
                  </a:extLst>
                </a:gridCol>
                <a:gridCol w="708777">
                  <a:extLst>
                    <a:ext uri="{9D8B030D-6E8A-4147-A177-3AD203B41FA5}">
                      <a16:colId xmlns:a16="http://schemas.microsoft.com/office/drawing/2014/main" val="4118934194"/>
                    </a:ext>
                  </a:extLst>
                </a:gridCol>
                <a:gridCol w="776901">
                  <a:extLst>
                    <a:ext uri="{9D8B030D-6E8A-4147-A177-3AD203B41FA5}">
                      <a16:colId xmlns:a16="http://schemas.microsoft.com/office/drawing/2014/main" val="3103536198"/>
                    </a:ext>
                  </a:extLst>
                </a:gridCol>
                <a:gridCol w="591206">
                  <a:extLst>
                    <a:ext uri="{9D8B030D-6E8A-4147-A177-3AD203B41FA5}">
                      <a16:colId xmlns:a16="http://schemas.microsoft.com/office/drawing/2014/main" val="896504976"/>
                    </a:ext>
                  </a:extLst>
                </a:gridCol>
              </a:tblGrid>
              <a:tr h="319455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</a:p>
                    <a:p>
                      <a:pPr algn="ctr" fontAlgn="ctr"/>
                      <a:endParaRPr lang="pl-PL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PUP Wąbrzeźno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Wąbrzeźno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Dębowa Łąka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Książki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Płużnica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Ryńsk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17342"/>
                  </a:ext>
                </a:extLst>
              </a:tr>
              <a:tr h="319455">
                <a:tc gridSpan="2" vMerge="1">
                  <a:txBody>
                    <a:bodyPr/>
                    <a:lstStyle/>
                    <a:p>
                      <a:pPr algn="l" fontAlgn="ctr"/>
                      <a:endParaRPr lang="pl-PL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7" marR="6767" marT="67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893528"/>
                  </a:ext>
                </a:extLst>
              </a:tr>
              <a:tr h="31945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Bezrobotni wg wieku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77896"/>
                  </a:ext>
                </a:extLst>
              </a:tr>
              <a:tr h="22706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18 - 24</a:t>
                      </a:r>
                      <a:endParaRPr lang="pl-PL" sz="12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47878"/>
                  </a:ext>
                </a:extLst>
              </a:tr>
              <a:tr h="2270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25 - 34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92298"/>
                  </a:ext>
                </a:extLst>
              </a:tr>
              <a:tr h="2270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35 - 44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985917"/>
                  </a:ext>
                </a:extLst>
              </a:tr>
              <a:tr h="2270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45 - 54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23300"/>
                  </a:ext>
                </a:extLst>
              </a:tr>
              <a:tr h="2270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55 - 59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632996"/>
                  </a:ext>
                </a:extLst>
              </a:tr>
              <a:tr h="2270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60 - 64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05613"/>
                  </a:ext>
                </a:extLst>
              </a:tr>
              <a:tr h="29123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</a:t>
                      </a: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Bezrobotni wg wykształcenia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392895"/>
                  </a:ext>
                </a:extLst>
              </a:tr>
              <a:tr h="28306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wyższe</a:t>
                      </a:r>
                      <a:endParaRPr lang="pl-PL" sz="12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168005"/>
                  </a:ext>
                </a:extLst>
              </a:tr>
              <a:tr h="30275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policealne i średnie zawodowe/branżowe II stopnia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932713"/>
                  </a:ext>
                </a:extLst>
              </a:tr>
              <a:tr h="2830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średnie ogólnokształcące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067202"/>
                  </a:ext>
                </a:extLst>
              </a:tr>
              <a:tr h="2830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zasadnicze zawodowe/branżowe I stopnia 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980118"/>
                  </a:ext>
                </a:extLst>
              </a:tr>
              <a:tr h="2830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gimnazjalne i poniżej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59331"/>
                  </a:ext>
                </a:extLst>
              </a:tr>
              <a:tr h="4658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6. Wolne miejsca pracy i miejsca aktywizacji zawodowej zgłoszone w okresie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303833"/>
                  </a:ext>
                </a:extLst>
              </a:tr>
              <a:tr h="2649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subsydiowane</a:t>
                      </a:r>
                      <a:endParaRPr lang="pl-PL" sz="12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597528"/>
                  </a:ext>
                </a:extLst>
              </a:tr>
              <a:tr h="26490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zatrudnienie lub inna praca zarobkowa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013571"/>
                  </a:ext>
                </a:extLst>
              </a:tr>
              <a:tr h="26490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miejsca aktywizacji zawodowej</a:t>
                      </a:r>
                      <a:endParaRPr lang="pl-PL" sz="1200" i="1" dirty="0"/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557523"/>
                  </a:ext>
                </a:extLst>
              </a:tr>
              <a:tr h="28306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7</a:t>
                      </a:r>
                      <a:r>
                        <a:rPr lang="pl-PL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Podjęcia pracy w okresie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5604"/>
                  </a:ext>
                </a:extLst>
              </a:tr>
              <a:tr h="28306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w tym pracy subsydiowanej</a:t>
                      </a:r>
                      <a:endParaRPr lang="pl-PL" sz="12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66041"/>
                  </a:ext>
                </a:extLst>
              </a:tr>
              <a:tr h="28306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8. Rozpoczęcia staży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381109"/>
                  </a:ext>
                </a:extLst>
              </a:tr>
              <a:tr h="283069">
                <a:tc gridSpan="2">
                  <a:txBody>
                    <a:bodyPr/>
                    <a:lstStyle/>
                    <a:p>
                      <a:pPr lvl="0" algn="l" fontAlgn="ctr"/>
                      <a:r>
                        <a:rPr lang="pl-PL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9. Rozpoczęcia szkoleń 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042" marR="7042" marT="7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39823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9653A0B-76E9-157A-4809-B82ECBC1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8317" y="6492240"/>
            <a:ext cx="487680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48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5DD86-CC97-4E7F-96A1-7C80DF0D4B2A}" type="slidenum">
              <a:rPr lang="pl-PL" smtClean="0"/>
              <a:t>8</a:t>
            </a:fld>
            <a:endParaRPr lang="pl-PL"/>
          </a:p>
        </p:txBody>
      </p:sp>
      <p:graphicFrame>
        <p:nvGraphicFramePr>
          <p:cNvPr id="5" name="Chart 3">
            <a:extLst>
              <a:ext uri="{FF2B5EF4-FFF2-40B4-BE49-F238E27FC236}">
                <a16:creationId xmlns:a16="http://schemas.microsoft.com/office/drawing/2014/main" id="{6880B072-F2E8-40CD-8150-9E27339ED1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382370"/>
              </p:ext>
            </p:extLst>
          </p:nvPr>
        </p:nvGraphicFramePr>
        <p:xfrm>
          <a:off x="586154" y="65314"/>
          <a:ext cx="11097846" cy="6711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802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11307247" y="6276915"/>
            <a:ext cx="487680" cy="365760"/>
          </a:xfrm>
        </p:spPr>
        <p:txBody>
          <a:bodyPr/>
          <a:lstStyle/>
          <a:p>
            <a:fld id="{9615DD86-CC97-4E7F-96A1-7C80DF0D4B2A}" type="slidenum">
              <a:rPr lang="pl-PL" smtClean="0"/>
              <a:t>9</a:t>
            </a:fld>
            <a:endParaRPr lang="pl-PL" dirty="0"/>
          </a:p>
        </p:txBody>
      </p:sp>
      <p:graphicFrame>
        <p:nvGraphicFramePr>
          <p:cNvPr id="5" name="Chart 5">
            <a:extLst>
              <a:ext uri="{FF2B5EF4-FFF2-40B4-BE49-F238E27FC236}">
                <a16:creationId xmlns:a16="http://schemas.microsoft.com/office/drawing/2014/main" id="{AD85A287-94EA-4AF9-8C89-83A90F50FB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2292200"/>
              </p:ext>
            </p:extLst>
          </p:nvPr>
        </p:nvGraphicFramePr>
        <p:xfrm>
          <a:off x="93784" y="187570"/>
          <a:ext cx="11872074" cy="627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328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theme/theme1.xml><?xml version="1.0" encoding="utf-8"?>
<a:theme xmlns:a="http://schemas.openxmlformats.org/drawingml/2006/main" name="Paczka">
  <a:themeElements>
    <a:clrScheme name="Niebiesk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czk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zka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5964</TotalTime>
  <Words>4529</Words>
  <Application>Microsoft Office PowerPoint</Application>
  <PresentationFormat>Panoramiczny</PresentationFormat>
  <Paragraphs>1892</Paragraphs>
  <Slides>25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7" baseType="lpstr">
      <vt:lpstr>Aptos Narrow</vt:lpstr>
      <vt:lpstr>Arial</vt:lpstr>
      <vt:lpstr>Arial Black</vt:lpstr>
      <vt:lpstr>Arial Narrow</vt:lpstr>
      <vt:lpstr>Bahnschrift</vt:lpstr>
      <vt:lpstr>Calibri</vt:lpstr>
      <vt:lpstr>Comic Sans MS</vt:lpstr>
      <vt:lpstr>Gill Sans MT</vt:lpstr>
      <vt:lpstr>Tahoma</vt:lpstr>
      <vt:lpstr>Times New Roman</vt:lpstr>
      <vt:lpstr>Wingdings</vt:lpstr>
      <vt:lpstr>Paczka</vt:lpstr>
      <vt:lpstr>               POWIATOWY URZĄD PRACY W WĄBRZEŹNIE</vt:lpstr>
      <vt:lpstr>Prezentacja programu PowerPoint</vt:lpstr>
      <vt:lpstr>Prezentacja programu PowerPoint</vt:lpstr>
      <vt:lpstr>Prezentacja programu PowerPoint</vt:lpstr>
      <vt:lpstr>  NAPŁYW  I  ODPŁYW  BEZROBOTNYCH  w  okresie  od stycznia 2025 r. do grudnia 2025 r. </vt:lpstr>
      <vt:lpstr>ROZSZERZONA INFORMACJA O BEZROBOCIU W GMINACH  w zasięgu PUP  Wąbrzeźno - stan na 31.12.2025 r. </vt:lpstr>
      <vt:lpstr>Prezentacja programu PowerPoint</vt:lpstr>
      <vt:lpstr>Prezentacja programu PowerPoint</vt:lpstr>
      <vt:lpstr>Prezentacja programu PowerPoint</vt:lpstr>
      <vt:lpstr>Prezentacja programu PowerPoint</vt:lpstr>
      <vt:lpstr>Stopa bezrobocia liczona w stosunku do liczby ludności aktywnej zawodowo w POWIECIE WĄBRZESKIM wyniosła  w grudniu 2025r. – 11,1% co plasuje nas na 12 miejscu w województwie;  w WOJEWÓDZTWIE Kujawsko – Pomorskim – 7,8%, w KRAJU – 5,7 %.</vt:lpstr>
      <vt:lpstr>Powiatowy Urząd Pracy w Wąbrzeźnie w okresie 01.01.2025 r. - 31.12.2025 r. pozyskał ogółem 835 wolnych miejsc pracy i miejsc aktywizacji zawodowej (staże, PSU).  </vt:lpstr>
      <vt:lpstr>   Oferty pracy będące w dyspozycji Powiatowego Urzędu Pracy w Wąbrzeźnie                   w okresie od 01.01.2025 r. do 31.12.2025 r. </vt:lpstr>
      <vt:lpstr>    </vt:lpstr>
      <vt:lpstr> Praca za granicą – usługi sieci EURES                 </vt:lpstr>
      <vt:lpstr>Cudzoziemcy a praca  na terenie powiatu wąbrzeskiego w okresie 01.01.2025 – 31.12.2025  </vt:lpstr>
      <vt:lpstr>Realizacja poradnictwa zawodowego   w okresie 01.01.2025 - 31.12.2025     z usług skorzystało 1127 osób </vt:lpstr>
      <vt:lpstr>Stan realizacji projektu realizowanego w2025 roku  w ramach Funduszy UE</vt:lpstr>
      <vt:lpstr>ZESTAWIENIE PRZYZNANYCH ŚRODKÓW FUNDUSZU PRACY  NA REALIZACJĘ:</vt:lpstr>
      <vt:lpstr>WYKORZYSTANIE ŚRODKÓW FUNDUSZU PRACY, EFS+ i KFS W 2025 ROKU                                                                                                                         stan na 31.12.2025 r.</vt:lpstr>
      <vt:lpstr>Wykorzystanie ŚRODKÓW FUNDUSZU PRACY I EFS+ W 2025 ROKU  W PODZIALE NA GMINY  stan na 31.12.2025 r. </vt:lpstr>
      <vt:lpstr>WNIOSKI REALIZOWANE W RAMACH KFS w 2025 ROKU           stan na 31.12.2025 r. </vt:lpstr>
      <vt:lpstr>Rezerwa KFS w 2025 ROKU           stan na 31.12.2025 r. </vt:lpstr>
      <vt:lpstr> SZKOLENIA GRUPOWE/INDYWIDUALNE/BONY SZKOLENIOWE REALIZOWANE Z Funduszu Pracy W 2025 ROKU      stan na 31.12.2025 r.  </vt:lpstr>
      <vt:lpstr>      POWIATOWY URZĄD PRACY W WĄBRZEŹNIE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Nadiia Vereshchaga</dc:creator>
  <cp:lastModifiedBy>Iwona Brodowska</cp:lastModifiedBy>
  <cp:revision>293</cp:revision>
  <cp:lastPrinted>2026-04-20T09:15:59Z</cp:lastPrinted>
  <dcterms:created xsi:type="dcterms:W3CDTF">2024-10-16T07:38:25Z</dcterms:created>
  <dcterms:modified xsi:type="dcterms:W3CDTF">2026-04-20T09:18:04Z</dcterms:modified>
</cp:coreProperties>
</file>