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9" r:id="rId3"/>
    <p:sldId id="349" r:id="rId4"/>
    <p:sldId id="326" r:id="rId5"/>
    <p:sldId id="334" r:id="rId6"/>
    <p:sldId id="290" r:id="rId7"/>
    <p:sldId id="327" r:id="rId8"/>
    <p:sldId id="328" r:id="rId9"/>
    <p:sldId id="335" r:id="rId10"/>
    <p:sldId id="336" r:id="rId11"/>
    <p:sldId id="296" r:id="rId12"/>
    <p:sldId id="337" r:id="rId13"/>
    <p:sldId id="339" r:id="rId14"/>
    <p:sldId id="316" r:id="rId15"/>
    <p:sldId id="340" r:id="rId16"/>
    <p:sldId id="270" r:id="rId17"/>
    <p:sldId id="304" r:id="rId18"/>
    <p:sldId id="305" r:id="rId19"/>
    <p:sldId id="345" r:id="rId20"/>
    <p:sldId id="309" r:id="rId21"/>
    <p:sldId id="347" r:id="rId22"/>
    <p:sldId id="310" r:id="rId23"/>
    <p:sldId id="311" r:id="rId24"/>
    <p:sldId id="346" r:id="rId25"/>
    <p:sldId id="274" r:id="rId26"/>
    <p:sldId id="350" r:id="rId27"/>
    <p:sldId id="351" r:id="rId28"/>
    <p:sldId id="352" r:id="rId29"/>
  </p:sldIdLst>
  <p:sldSz cx="9144000" cy="6858000" type="screen4x3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0976" autoAdjust="0"/>
  </p:normalViewPr>
  <p:slideViewPr>
    <p:cSldViewPr>
      <p:cViewPr varScale="1">
        <p:scale>
          <a:sx n="60" d="100"/>
          <a:sy n="60" d="100"/>
        </p:scale>
        <p:origin x="15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DB1BC29B-A4DA-4570-B16E-7FD7EA886346}" type="datetimeFigureOut">
              <a:rPr lang="pl-PL" smtClean="0"/>
              <a:pPr/>
              <a:t>2026-03-26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D5236024-FBD7-4E86-91AA-7CC87982BF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1974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612057D8-147E-4477-A1C8-001BCE582ED0}" type="datetimeFigureOut">
              <a:rPr lang="pl-PL" smtClean="0"/>
              <a:pPr/>
              <a:t>2026-03-26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879" tIns="45939" rIns="91879" bIns="45939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17CED4D0-A3BB-4386-BB13-4F6F1C083E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1197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ED4D0-A3BB-4386-BB13-4F6F1C083ED2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4549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ED4D0-A3BB-4386-BB13-4F6F1C083ED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203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2026-03-26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133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2026-03-26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03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2026-03-26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659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2026-03-26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32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2026-03-26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169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2026-03-26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653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2026-03-26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187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2026-03-26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762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2026-03-26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564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6221E02-25CB-4963-84BC-0813985E7D90}" type="datetimeFigureOut">
              <a:rPr lang="pl-PL" smtClean="0"/>
              <a:pPr/>
              <a:t>2026-03-26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174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2026-03-26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238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2026-03-26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12" userDrawn="1">
          <p15:clr>
            <a:srgbClr val="F26B43"/>
          </p15:clr>
        </p15:guide>
        <p15:guide id="2" pos="936" userDrawn="1">
          <p15:clr>
            <a:srgbClr val="F26B43"/>
          </p15:clr>
        </p15:guide>
        <p15:guide id="3" pos="864" userDrawn="1">
          <p15:clr>
            <a:srgbClr val="F26B43"/>
          </p15:clr>
        </p15:guide>
        <p15:guide id="4" orient="horz" pos="1368" userDrawn="1">
          <p15:clr>
            <a:srgbClr val="F26B43"/>
          </p15:clr>
        </p15:guide>
        <p15:guide id="5" orient="horz" pos="1440" userDrawn="1">
          <p15:clr>
            <a:srgbClr val="F26B43"/>
          </p15:clr>
        </p15:guide>
        <p15:guide id="6" orient="horz" pos="3696" userDrawn="1">
          <p15:clr>
            <a:srgbClr val="F26B43"/>
          </p15:clr>
        </p15:guide>
        <p15:guide id="7" orient="horz" pos="432" userDrawn="1">
          <p15:clr>
            <a:srgbClr val="F26B43"/>
          </p15:clr>
        </p15:guide>
        <p15:guide id="8" orient="horz" pos="1512" userDrawn="1">
          <p15:clr>
            <a:srgbClr val="F26B43"/>
          </p15:clr>
        </p15:guide>
        <p15:guide id="9" pos="5184" userDrawn="1">
          <p15:clr>
            <a:srgbClr val="F26B43"/>
          </p15:clr>
        </p15:guide>
        <p15:guide id="10" pos="702" userDrawn="1">
          <p15:clr>
            <a:srgbClr val="F26B43"/>
          </p15:clr>
        </p15:guide>
        <p15:guide id="11" pos="6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pr-wabrzezno.rbip.mojregion.info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wabrzezno.pl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476673"/>
            <a:ext cx="8496944" cy="1368151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2700" b="1" dirty="0"/>
            </a:br>
            <a:br>
              <a:rPr lang="pl-PL" sz="2700" b="1" dirty="0"/>
            </a:br>
            <a:br>
              <a:rPr lang="pl-PL" sz="2700" b="1" dirty="0"/>
            </a:br>
            <a:br>
              <a:rPr lang="pl-PL" sz="2700" b="1" dirty="0"/>
            </a:br>
            <a:br>
              <a:rPr lang="pl-PL" sz="2700" b="1" dirty="0"/>
            </a:br>
            <a:br>
              <a:rPr lang="pl-PL" sz="2700" b="1" dirty="0"/>
            </a:br>
            <a:br>
              <a:rPr lang="pl-PL" sz="2700" b="1" dirty="0"/>
            </a:br>
            <a:br>
              <a:rPr lang="pl-PL" sz="2700" b="1" dirty="0"/>
            </a:br>
            <a:br>
              <a:rPr lang="pl-PL" sz="2700" b="1" dirty="0"/>
            </a:br>
            <a:r>
              <a:rPr lang="pl-PL" sz="4800" b="1" dirty="0"/>
              <a:t>Sprawozdanie z działalności za </a:t>
            </a:r>
            <a:r>
              <a:rPr lang="pl-PL" sz="5300" b="1" dirty="0"/>
              <a:t>2025 r.</a:t>
            </a:r>
            <a:br>
              <a:rPr lang="pl-PL" sz="5300" b="1" dirty="0"/>
            </a:br>
            <a:endParaRPr lang="pl-PL" sz="53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47664" y="4401108"/>
            <a:ext cx="6224736" cy="91810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l-PL" b="1" dirty="0"/>
              <a:t>Powiatowe Centrum Pomocy Rodzinie                                              w Wąbrzeźnie</a:t>
            </a:r>
          </a:p>
          <a:p>
            <a:pPr algn="ctr"/>
            <a:r>
              <a:rPr lang="pl-PL" b="1" dirty="0"/>
              <a:t>Marzec, 2025 r.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693FE53-0E11-194D-06F3-0F42013EAC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1996226" cy="2363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1196425-F178-7EF0-A523-DE727FCEA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1922330" cy="2237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CAE52B2-1DAC-456D-8C09-3D083EC406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1861915"/>
            <a:ext cx="8352928" cy="428447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pl-PL" u="sng" dirty="0">
                <a:solidFill>
                  <a:schemeClr val="tx1"/>
                </a:solidFill>
                <a:latin typeface="+mj-lt"/>
              </a:rPr>
              <a:t>Warsztaty „Moje emocje”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b="1" dirty="0">
                <a:solidFill>
                  <a:schemeClr val="tx1"/>
                </a:solidFill>
                <a:latin typeface="+mj-lt"/>
              </a:rPr>
              <a:t>7 cykli                                                   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u="sng" dirty="0">
                <a:solidFill>
                  <a:schemeClr val="tx1"/>
                </a:solidFill>
                <a:latin typeface="+mj-lt"/>
              </a:rPr>
              <a:t>Warsztaty dla dzieci i młodzieży,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u="sng" dirty="0">
                <a:solidFill>
                  <a:schemeClr val="tx1"/>
                </a:solidFill>
                <a:latin typeface="+mj-lt"/>
              </a:rPr>
              <a:t>w tym socjoterapeutyczne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b="1" dirty="0">
                <a:solidFill>
                  <a:schemeClr val="tx1"/>
                </a:solidFill>
                <a:latin typeface="+mj-lt"/>
              </a:rPr>
              <a:t>47 warsztatów</a:t>
            </a:r>
            <a:endParaRPr lang="pl-PL" u="sng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pl-PL" u="sng" dirty="0">
                <a:solidFill>
                  <a:schemeClr val="tx1"/>
                </a:solidFill>
                <a:latin typeface="+mj-lt"/>
              </a:rPr>
              <a:t>Zajęcia animacyjne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b="1" dirty="0">
                <a:solidFill>
                  <a:schemeClr val="tx1"/>
                </a:solidFill>
                <a:latin typeface="+mj-lt"/>
              </a:rPr>
              <a:t>4 zajęcia</a:t>
            </a:r>
          </a:p>
          <a:p>
            <a:pPr marL="0" indent="0">
              <a:buNone/>
            </a:pPr>
            <a:r>
              <a:rPr lang="pl-PL" u="sng" dirty="0">
                <a:solidFill>
                  <a:schemeClr val="tx1"/>
                </a:solidFill>
                <a:latin typeface="+mj-lt"/>
              </a:rPr>
              <a:t>Zajęcia profilaktyczno-wychowawcze</a:t>
            </a:r>
          </a:p>
          <a:p>
            <a:pPr marL="0" indent="0">
              <a:buNone/>
            </a:pPr>
            <a:r>
              <a:rPr lang="pl-PL" u="sng" dirty="0">
                <a:solidFill>
                  <a:schemeClr val="tx1"/>
                </a:solidFill>
                <a:latin typeface="+mj-lt"/>
              </a:rPr>
              <a:t>Zajęcia wyrównujące braki szkolne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b="1" dirty="0">
                <a:solidFill>
                  <a:schemeClr val="tx1"/>
                </a:solidFill>
                <a:latin typeface="+mj-lt"/>
              </a:rPr>
              <a:t>300 godzin</a:t>
            </a:r>
          </a:p>
          <a:p>
            <a:pPr marL="0" indent="0">
              <a:buNone/>
            </a:pPr>
            <a:endParaRPr lang="pl-PL" sz="1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u="sng" dirty="0">
                <a:solidFill>
                  <a:schemeClr val="tx1"/>
                </a:solidFill>
                <a:latin typeface="+mj-lt"/>
              </a:rPr>
              <a:t>Spotkanie świadomościowe na rzecz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u="sng" dirty="0">
                <a:solidFill>
                  <a:schemeClr val="tx1"/>
                </a:solidFill>
                <a:latin typeface="+mj-lt"/>
              </a:rPr>
              <a:t>rozwoju rodzinnych form pieczy zastępczej </a:t>
            </a:r>
            <a:endParaRPr lang="pl-PL" b="1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pl-PL" u="sng" dirty="0">
                <a:solidFill>
                  <a:schemeClr val="tx1"/>
                </a:solidFill>
                <a:latin typeface="+mj-lt"/>
              </a:rPr>
              <a:t>Klubik młodzieżowy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b="1" dirty="0">
                <a:solidFill>
                  <a:schemeClr val="tx1"/>
                </a:solidFill>
                <a:latin typeface="+mj-lt"/>
              </a:rPr>
              <a:t>4 spotkania w miesiącu                     </a:t>
            </a:r>
          </a:p>
          <a:p>
            <a:endParaRPr lang="pl-PL" dirty="0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3AE18656-6D61-114E-0959-96A4FBC7D241}"/>
              </a:ext>
            </a:extLst>
          </p:cNvPr>
          <p:cNvSpPr/>
          <p:nvPr/>
        </p:nvSpPr>
        <p:spPr>
          <a:xfrm>
            <a:off x="158192" y="332656"/>
            <a:ext cx="8827615" cy="108012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+mj-lt"/>
              </a:rPr>
              <a:t>Realizacja zadań z zakresu pomocy społecznej </a:t>
            </a:r>
          </a:p>
          <a:p>
            <a:pPr algn="ctr"/>
            <a:r>
              <a:rPr lang="pl-PL" sz="2800" b="1" dirty="0">
                <a:solidFill>
                  <a:schemeClr val="tx1"/>
                </a:solidFill>
                <a:latin typeface="+mj-lt"/>
              </a:rPr>
              <a:t>działalność projektowa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6B49D3E-9B17-45F2-5B8F-1763A597C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504" y="1628570"/>
            <a:ext cx="3318960" cy="22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9948FFC-35E7-C66E-905F-078A1F453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847" y="4022972"/>
            <a:ext cx="3318960" cy="22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637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1" y="1196752"/>
            <a:ext cx="8064896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u="sng" dirty="0">
                <a:solidFill>
                  <a:schemeClr val="tx1"/>
                </a:solidFill>
                <a:latin typeface="+mj-lt"/>
              </a:rPr>
              <a:t>zapewnianie dzieciom pieczy zastępczej w rodzinach zastępczych, rodzinnych domach dziecka i placówkach opiekuńczo-wychowawczych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557933"/>
              </p:ext>
            </p:extLst>
          </p:nvPr>
        </p:nvGraphicFramePr>
        <p:xfrm>
          <a:off x="251521" y="3140968"/>
          <a:ext cx="8734286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3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7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33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77940"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  <a:latin typeface="+mj-lt"/>
                        </a:rPr>
                        <a:t>RZ</a:t>
                      </a:r>
                      <a:r>
                        <a:rPr lang="pl-PL" sz="1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spokrewnione</a:t>
                      </a:r>
                      <a:endParaRPr lang="pl-PL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RZ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latin typeface="+mj-lt"/>
                        </a:rPr>
                        <a:t>  niezawodowe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RZ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latin typeface="+mj-lt"/>
                        </a:rPr>
                        <a:t>  zawodowe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  <a:latin typeface="+mj-lt"/>
                        </a:rPr>
                        <a:t>ogółem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  <a:latin typeface="+mj-lt"/>
                        </a:rPr>
                        <a:t>Kwota świadczeń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162">
                <a:tc>
                  <a:txBody>
                    <a:bodyPr/>
                    <a:lstStyle/>
                    <a:p>
                      <a:pPr algn="l"/>
                      <a:r>
                        <a:rPr lang="pl-PL" sz="1800" dirty="0">
                          <a:latin typeface="+mj-lt"/>
                        </a:rPr>
                        <a:t>Liczba rodzin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j-lt"/>
                        </a:rPr>
                        <a:t>29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j-lt"/>
                        </a:rPr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j-lt"/>
                        </a:rPr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j-lt"/>
                        </a:rPr>
                        <a:t>44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pl-PL" sz="18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162">
                <a:tc>
                  <a:txBody>
                    <a:bodyPr/>
                    <a:lstStyle/>
                    <a:p>
                      <a:pPr algn="l"/>
                      <a:r>
                        <a:rPr lang="pl-PL" sz="1800" dirty="0">
                          <a:latin typeface="+mj-lt"/>
                        </a:rPr>
                        <a:t>Liczba dzieci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j-lt"/>
                        </a:rPr>
                        <a:t>37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j-lt"/>
                        </a:rPr>
                        <a:t>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j-lt"/>
                        </a:rPr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j-lt"/>
                        </a:rPr>
                        <a:t>60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  <a:latin typeface="+mj-lt"/>
                        </a:rPr>
                        <a:t>817.510,70 zł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ECE83E3D-49E6-C209-D93A-F9575A09C807}"/>
              </a:ext>
            </a:extLst>
          </p:cNvPr>
          <p:cNvSpPr/>
          <p:nvPr/>
        </p:nvSpPr>
        <p:spPr>
          <a:xfrm>
            <a:off x="158192" y="332656"/>
            <a:ext cx="8827615" cy="108012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+mj-lt"/>
              </a:rPr>
              <a:t>Realizacja zadań z zakresu pieczy zastępczej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4F479E-0719-12C0-ABF4-D12E5CCC0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8" y="2137400"/>
            <a:ext cx="7543801" cy="402336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u="sng" dirty="0">
                <a:solidFill>
                  <a:schemeClr val="tx1"/>
                </a:solidFill>
                <a:latin typeface="+mj-lt"/>
              </a:rPr>
              <a:t>zapewnianie dzieciom pieczy zastępczej w rodzinach zastępczych, rodzinnych domach dziecka i placówkach opiekuńczo-wychowawczych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99B4E251-2FE9-C59D-0785-89C505203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445402"/>
              </p:ext>
            </p:extLst>
          </p:nvPr>
        </p:nvGraphicFramePr>
        <p:xfrm>
          <a:off x="1403648" y="3212976"/>
          <a:ext cx="5976665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221">
                  <a:extLst>
                    <a:ext uri="{9D8B030D-6E8A-4147-A177-3AD203B41FA5}">
                      <a16:colId xmlns:a16="http://schemas.microsoft.com/office/drawing/2014/main" val="3894218504"/>
                    </a:ext>
                  </a:extLst>
                </a:gridCol>
                <a:gridCol w="1992222">
                  <a:extLst>
                    <a:ext uri="{9D8B030D-6E8A-4147-A177-3AD203B41FA5}">
                      <a16:colId xmlns:a16="http://schemas.microsoft.com/office/drawing/2014/main" val="3429332105"/>
                    </a:ext>
                  </a:extLst>
                </a:gridCol>
                <a:gridCol w="1992222">
                  <a:extLst>
                    <a:ext uri="{9D8B030D-6E8A-4147-A177-3AD203B41FA5}">
                      <a16:colId xmlns:a16="http://schemas.microsoft.com/office/drawing/2014/main" val="1115363545"/>
                    </a:ext>
                  </a:extLst>
                </a:gridCol>
              </a:tblGrid>
              <a:tr h="1195227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  <a:latin typeface="+mj-lt"/>
                        </a:rPr>
                        <a:t>Liczba dzieci poza powiatem                              w rodzinach zastępczych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  <a:latin typeface="+mj-lt"/>
                        </a:rPr>
                        <a:t>Liczba zawartych porozumień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  <a:latin typeface="+mj-lt"/>
                        </a:rPr>
                        <a:t>Kwota świadczeń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937750"/>
                  </a:ext>
                </a:extLst>
              </a:tr>
              <a:tr h="676981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+mj-lt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292.891,71 </a:t>
                      </a:r>
                      <a:r>
                        <a:rPr lang="pl-PL" u="sng" dirty="0">
                          <a:latin typeface="+mj-lt"/>
                        </a:rPr>
                        <a:t>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942635"/>
                  </a:ext>
                </a:extLst>
              </a:tr>
            </a:tbl>
          </a:graphicData>
        </a:graphic>
      </p:graphicFrame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C6200E43-B434-DC70-7E80-7A98F8FA517C}"/>
              </a:ext>
            </a:extLst>
          </p:cNvPr>
          <p:cNvSpPr/>
          <p:nvPr/>
        </p:nvSpPr>
        <p:spPr>
          <a:xfrm>
            <a:off x="158192" y="332656"/>
            <a:ext cx="8827615" cy="108012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+mj-lt"/>
              </a:rPr>
              <a:t>Realizacja zadań z zakresu pieczy zastępczej</a:t>
            </a:r>
          </a:p>
        </p:txBody>
      </p:sp>
    </p:spTree>
    <p:extLst>
      <p:ext uri="{BB962C8B-B14F-4D97-AF65-F5344CB8AC3E}">
        <p14:creationId xmlns:p14="http://schemas.microsoft.com/office/powerpoint/2010/main" val="2705312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3EC049-280A-1A0A-9A3C-33ECFAB8C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848" y="2060848"/>
            <a:ext cx="7543801" cy="402336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u="sng" dirty="0">
                <a:solidFill>
                  <a:schemeClr val="tx1"/>
                </a:solidFill>
                <a:latin typeface="+mj-lt"/>
              </a:rPr>
              <a:t>zapewnianie dzieciom pieczy zastępczej w rodzinach zastępczych, rodzinnych domach dziecka i placówkach opiekuńczo-wychowawczych</a:t>
            </a:r>
          </a:p>
          <a:p>
            <a:endParaRPr lang="pl-PL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BFD948E9-A404-E085-CF74-23CD3A4E47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374646"/>
              </p:ext>
            </p:extLst>
          </p:nvPr>
        </p:nvGraphicFramePr>
        <p:xfrm>
          <a:off x="515608" y="3038155"/>
          <a:ext cx="378119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225">
                  <a:extLst>
                    <a:ext uri="{9D8B030D-6E8A-4147-A177-3AD203B41FA5}">
                      <a16:colId xmlns:a16="http://schemas.microsoft.com/office/drawing/2014/main" val="641468047"/>
                    </a:ext>
                  </a:extLst>
                </a:gridCol>
                <a:gridCol w="1755965">
                  <a:extLst>
                    <a:ext uri="{9D8B030D-6E8A-4147-A177-3AD203B41FA5}">
                      <a16:colId xmlns:a16="http://schemas.microsoft.com/office/drawing/2014/main" val="735889771"/>
                    </a:ext>
                  </a:extLst>
                </a:gridCol>
              </a:tblGrid>
              <a:tr h="1308158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  <a:latin typeface="+mj-lt"/>
                        </a:rPr>
                        <a:t>Liczba dzieci poza powiatem </a:t>
                      </a:r>
                    </a:p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  <a:latin typeface="+mj-lt"/>
                        </a:rPr>
                        <a:t>w placówkach opiekuńczo-wychowawczych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pl-PL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  <a:latin typeface="+mj-lt"/>
                        </a:rPr>
                        <a:t>Kwota świadczeń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082269"/>
                  </a:ext>
                </a:extLst>
              </a:tr>
              <a:tr h="624795">
                <a:tc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  <a:latin typeface="+mj-lt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1.029.778,70 zł</a:t>
                      </a:r>
                    </a:p>
                    <a:p>
                      <a:pPr algn="ctr"/>
                      <a:endParaRPr lang="pl-PL" sz="1800" b="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800" b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zwrot z gmin</a:t>
                      </a:r>
                    </a:p>
                    <a:p>
                      <a:pPr algn="ctr"/>
                      <a:r>
                        <a:rPr lang="pl-PL" sz="1800" b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769.849,60 zł</a:t>
                      </a:r>
                      <a:r>
                        <a:rPr lang="pl-PL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160271"/>
                  </a:ext>
                </a:extLst>
              </a:tr>
            </a:tbl>
          </a:graphicData>
        </a:graphic>
      </p:graphicFrame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968547F3-FC52-7DAC-916C-03617AE02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748565"/>
              </p:ext>
            </p:extLst>
          </p:nvPr>
        </p:nvGraphicFramePr>
        <p:xfrm>
          <a:off x="4847202" y="3038155"/>
          <a:ext cx="3781190" cy="2730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445">
                  <a:extLst>
                    <a:ext uri="{9D8B030D-6E8A-4147-A177-3AD203B41FA5}">
                      <a16:colId xmlns:a16="http://schemas.microsoft.com/office/drawing/2014/main" val="3617175949"/>
                    </a:ext>
                  </a:extLst>
                </a:gridCol>
                <a:gridCol w="1809745">
                  <a:extLst>
                    <a:ext uri="{9D8B030D-6E8A-4147-A177-3AD203B41FA5}">
                      <a16:colId xmlns:a16="http://schemas.microsoft.com/office/drawing/2014/main" val="2282829353"/>
                    </a:ext>
                  </a:extLst>
                </a:gridCol>
              </a:tblGrid>
              <a:tr h="1252796">
                <a:tc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  <a:latin typeface="+mj-lt"/>
                        </a:rPr>
                        <a:t>Liczba dzieci POW </a:t>
                      </a:r>
                    </a:p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  <a:latin typeface="+mj-lt"/>
                        </a:rPr>
                        <a:t>w Książkach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  <a:latin typeface="+mj-lt"/>
                        </a:rPr>
                        <a:t>Kwota świadczeń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190164"/>
                  </a:ext>
                </a:extLst>
              </a:tr>
              <a:tr h="14772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  <a:latin typeface="+mj-lt"/>
                        </a:rPr>
                        <a:t>15 za 6 wychowanków zwrot z powiatów, </a:t>
                      </a:r>
                    </a:p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  <a:latin typeface="+mj-lt"/>
                        </a:rPr>
                        <a:t>z których pochodzą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800" b="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l-PL" sz="1800" b="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800" b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635.931,60 zł</a:t>
                      </a:r>
                      <a:endParaRPr lang="pl-PL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484828"/>
                  </a:ext>
                </a:extLst>
              </a:tr>
            </a:tbl>
          </a:graphicData>
        </a:graphic>
      </p:graphicFrame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3BE35856-719D-88B2-89DF-2256EC8946FE}"/>
              </a:ext>
            </a:extLst>
          </p:cNvPr>
          <p:cNvSpPr/>
          <p:nvPr/>
        </p:nvSpPr>
        <p:spPr>
          <a:xfrm>
            <a:off x="158192" y="262013"/>
            <a:ext cx="8827615" cy="108012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+mj-lt"/>
              </a:rPr>
              <a:t>Realizacja zadań z zakresu pieczy zastępczej</a:t>
            </a:r>
          </a:p>
        </p:txBody>
      </p:sp>
    </p:spTree>
    <p:extLst>
      <p:ext uri="{BB962C8B-B14F-4D97-AF65-F5344CB8AC3E}">
        <p14:creationId xmlns:p14="http://schemas.microsoft.com/office/powerpoint/2010/main" val="1248801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88641"/>
            <a:ext cx="8964488" cy="864095"/>
          </a:xfrm>
        </p:spPr>
        <p:txBody>
          <a:bodyPr>
            <a:normAutofit/>
          </a:bodyPr>
          <a:lstStyle/>
          <a:p>
            <a:r>
              <a:rPr lang="pl-PL" sz="4000" dirty="0"/>
              <a:t>Realizacja zadań z zakresu pieczy zastępczej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22474" y="1895881"/>
            <a:ext cx="4464496" cy="4751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u="sng" dirty="0">
                <a:solidFill>
                  <a:schemeClr val="tx1"/>
                </a:solidFill>
                <a:latin typeface="+mj-lt"/>
              </a:rPr>
              <a:t>Wspieranie rodzinnej pieczy zastępczej </a:t>
            </a:r>
          </a:p>
          <a:p>
            <a:pPr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  <a:latin typeface="+mj-lt"/>
              </a:rPr>
              <a:t>opieka koordynatora rodzinnej pieczy zastępczej oraz pracowników tut. Centrum i psychologa, </a:t>
            </a:r>
          </a:p>
          <a:p>
            <a:pPr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  <a:latin typeface="+mj-lt"/>
              </a:rPr>
              <a:t>organizacja pikniku rodzinnego,</a:t>
            </a:r>
          </a:p>
          <a:p>
            <a:pPr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  <a:latin typeface="+mj-lt"/>
              </a:rPr>
              <a:t>spotkanie mikołajkowe, </a:t>
            </a:r>
          </a:p>
          <a:p>
            <a:pPr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  <a:latin typeface="+mj-lt"/>
              </a:rPr>
              <a:t>organizacja Dnia Rodzicielstwa Zastępczego, ,,Wakacji z PCPR”,</a:t>
            </a:r>
          </a:p>
          <a:p>
            <a:pPr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  <a:latin typeface="+mj-lt"/>
              </a:rPr>
              <a:t>organizacja warsztatów świątecznych,</a:t>
            </a:r>
          </a:p>
          <a:p>
            <a:pPr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  <a:latin typeface="+mj-lt"/>
              </a:rPr>
              <a:t>organizacja balu karnawałowego,</a:t>
            </a:r>
          </a:p>
          <a:p>
            <a:pPr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  <a:latin typeface="+mj-lt"/>
              </a:rPr>
              <a:t>promocja pieczy zastępczej,</a:t>
            </a:r>
          </a:p>
          <a:p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CBEEBD7D-FEBC-7DED-90DA-430CA133E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>
            <a:off x="10692680" y="1845736"/>
            <a:ext cx="1224136" cy="4023359"/>
          </a:xfrm>
        </p:spPr>
        <p:txBody>
          <a:bodyPr>
            <a:normAutofit/>
          </a:bodyPr>
          <a:lstStyle/>
          <a:p>
            <a:pPr lvl="1"/>
            <a:endParaRPr lang="pl-PL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959CABB4-B070-4911-BB7A-B660CA2F7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884" y="3043808"/>
            <a:ext cx="106422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2ACC46AD-0AE3-4912-D4A6-A0C04D384E8B}"/>
              </a:ext>
            </a:extLst>
          </p:cNvPr>
          <p:cNvSpPr/>
          <p:nvPr/>
        </p:nvSpPr>
        <p:spPr>
          <a:xfrm>
            <a:off x="158192" y="262013"/>
            <a:ext cx="8827615" cy="108012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+mj-lt"/>
              </a:rPr>
              <a:t>Realizacja zadań z zakresu pieczy zastępczej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B390CDC-905E-1B8D-F511-E840DF79C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5736"/>
            <a:ext cx="3480978" cy="232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D0FF3BC-BEDF-1F48-0E3C-C7C1A2E01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76989"/>
            <a:ext cx="3480978" cy="232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810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B5EC20F4-9052-AF16-2764-23E47C12C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750" y="2376685"/>
            <a:ext cx="3156942" cy="210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BF7D7099-E23D-6B9D-9438-622EBBDDA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750" y="131593"/>
            <a:ext cx="3156942" cy="210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F606E6DB-4D03-51E9-DD00-E56BB6C05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4626408"/>
            <a:ext cx="3156940" cy="210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86897DE7-4E9A-279D-E2DD-372634E10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51513"/>
            <a:ext cx="3156940" cy="210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7C652432-04DF-78B5-6455-F1753E346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752" y="4660931"/>
            <a:ext cx="3156940" cy="210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F8DC7407-478A-CEBD-70F1-F09C7CAD2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573"/>
            <a:ext cx="3156940" cy="210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7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52928" cy="936104"/>
          </a:xfrm>
        </p:spPr>
        <p:txBody>
          <a:bodyPr>
            <a:normAutofit/>
          </a:bodyPr>
          <a:lstStyle/>
          <a:p>
            <a:r>
              <a:rPr lang="pl-PL" sz="4000" b="1" dirty="0"/>
              <a:t>Realizacja zadań z zakresu rehabilitacji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4285" y="1903051"/>
            <a:ext cx="8352928" cy="4680520"/>
          </a:xfrm>
        </p:spPr>
        <p:txBody>
          <a:bodyPr>
            <a:normAutofit/>
          </a:bodyPr>
          <a:lstStyle/>
          <a:p>
            <a:r>
              <a:rPr lang="pl-PL" b="1" u="sng" dirty="0">
                <a:solidFill>
                  <a:schemeClr val="tx1"/>
                </a:solidFill>
                <a:latin typeface="+mj-lt"/>
              </a:rPr>
              <a:t>Rehabilitacja osób z niepełnosprawnościami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  <a:latin typeface="+mj-lt"/>
              </a:rPr>
              <a:t>zgodnie z algorytmem Powiat Wąbrzeski otrzymał środki finansowe PFRON </a:t>
            </a:r>
            <a:br>
              <a:rPr lang="pl-PL" dirty="0">
                <a:solidFill>
                  <a:schemeClr val="tx1"/>
                </a:solidFill>
                <a:latin typeface="+mj-lt"/>
              </a:rPr>
            </a:br>
            <a:r>
              <a:rPr lang="pl-PL" dirty="0">
                <a:solidFill>
                  <a:schemeClr val="tx1"/>
                </a:solidFill>
                <a:latin typeface="+mj-lt"/>
              </a:rPr>
              <a:t>w wysokości </a:t>
            </a:r>
            <a:r>
              <a:rPr lang="pl-PL" b="1" dirty="0">
                <a:solidFill>
                  <a:schemeClr val="tx1"/>
                </a:solidFill>
                <a:latin typeface="+mj-lt"/>
              </a:rPr>
              <a:t>3.166.533,00 zł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  <a:latin typeface="+mj-lt"/>
              </a:rPr>
              <a:t>zadania z zakresu rehabilitacji społecznej realizuje PCPR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  <a:latin typeface="+mj-lt"/>
              </a:rPr>
              <a:t>zadania z zakresu rehabilitacji zawodowej realizuje PUP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pl-PL" dirty="0">
              <a:solidFill>
                <a:schemeClr val="tx1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sz="2200" dirty="0">
              <a:solidFill>
                <a:schemeClr val="tx1"/>
              </a:solidFill>
            </a:endParaRPr>
          </a:p>
          <a:p>
            <a:pPr>
              <a:buNone/>
            </a:pPr>
            <a:endParaRPr lang="pl-PL" dirty="0"/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6F49EBE9-DED0-7F1C-9515-33AC97F1BBC2}"/>
              </a:ext>
            </a:extLst>
          </p:cNvPr>
          <p:cNvSpPr/>
          <p:nvPr/>
        </p:nvSpPr>
        <p:spPr>
          <a:xfrm>
            <a:off x="158192" y="260648"/>
            <a:ext cx="8827615" cy="108012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+mj-lt"/>
              </a:rPr>
              <a:t>Realizacja zadań z zakresu rehabilitacji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904146"/>
              </p:ext>
            </p:extLst>
          </p:nvPr>
        </p:nvGraphicFramePr>
        <p:xfrm>
          <a:off x="251520" y="1340769"/>
          <a:ext cx="8712968" cy="4592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5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9082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j-lt"/>
                        </a:rPr>
                        <a:t>Zadanie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j-lt"/>
                        </a:rPr>
                        <a:t>Plan finansowy </a:t>
                      </a:r>
                    </a:p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j-lt"/>
                        </a:rPr>
                        <a:t>(w zł)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j-lt"/>
                        </a:rPr>
                        <a:t>Wykorzystanie środków (w zł)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j-lt"/>
                        </a:rPr>
                        <a:t>Liczba złożonych wniosków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j-lt"/>
                        </a:rPr>
                        <a:t>Liczba zrealizowanych</a:t>
                      </a:r>
                      <a:r>
                        <a:rPr lang="pl-PL" sz="16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wniosków (liczba osób)</a:t>
                      </a:r>
                      <a:endParaRPr lang="pl-PL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23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j-lt"/>
                        </a:rPr>
                        <a:t>Środki na działalność </a:t>
                      </a:r>
                      <a:r>
                        <a:rPr lang="pl-PL" sz="1600" dirty="0" err="1">
                          <a:solidFill>
                            <a:schemeClr val="tx1"/>
                          </a:solidFill>
                          <a:latin typeface="+mj-lt"/>
                        </a:rPr>
                        <a:t>wtz</a:t>
                      </a:r>
                      <a:endParaRPr lang="pl-PL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j-lt"/>
                        </a:rPr>
                        <a:t>1.935.780,00 zł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j-lt"/>
                        </a:rPr>
                        <a:t>1.935.780,00 zł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j-lt"/>
                        </a:rPr>
                        <a:t>55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6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latin typeface="+mj-lt"/>
                        </a:rPr>
                        <a:t>Dofinansowanie uczestnictwa                             w turnusach rehabilitacyjnych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j-lt"/>
                        </a:rPr>
                        <a:t>249.330,00 zł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j-lt"/>
                        </a:rPr>
                        <a:t>242.549,00 zł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j-lt"/>
                        </a:rPr>
                        <a:t>158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j-lt"/>
                        </a:rPr>
                        <a:t>110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68201453"/>
                  </a:ext>
                </a:extLst>
              </a:tr>
              <a:tr h="9526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latin typeface="+mj-lt"/>
                        </a:rPr>
                        <a:t>Zadania zlecane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15.000,00 zł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15.000,00 zł</a:t>
                      </a:r>
                    </a:p>
                    <a:p>
                      <a:pPr algn="ctr"/>
                      <a:endParaRPr lang="pl-PL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46584844"/>
                  </a:ext>
                </a:extLst>
              </a:tr>
              <a:tr h="952632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j-lt"/>
                        </a:rPr>
                        <a:t>Dofinansowanie likwidacji barier architektonicznych,                w komunikowaniu się                           i technicznych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j-lt"/>
                        </a:rPr>
                        <a:t>302.850,00 zł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j-lt"/>
                        </a:rPr>
                        <a:t>302.849,60 zł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j-lt"/>
                        </a:rPr>
                        <a:t>116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j-lt"/>
                        </a:rPr>
                        <a:t>79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83039042"/>
                  </a:ext>
                </a:extLst>
              </a:tr>
            </a:tbl>
          </a:graphicData>
        </a:graphic>
      </p:graphicFrame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36630953-E41F-5D3F-0D2D-22EAEB4AA893}"/>
              </a:ext>
            </a:extLst>
          </p:cNvPr>
          <p:cNvSpPr/>
          <p:nvPr/>
        </p:nvSpPr>
        <p:spPr>
          <a:xfrm>
            <a:off x="136873" y="272299"/>
            <a:ext cx="8827615" cy="789049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+mj-lt"/>
              </a:rPr>
              <a:t>Realizacja zadań z zakresu rehabilitacji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92888" cy="864096"/>
          </a:xfrm>
        </p:spPr>
        <p:txBody>
          <a:bodyPr>
            <a:normAutofit/>
          </a:bodyPr>
          <a:lstStyle/>
          <a:p>
            <a:r>
              <a:rPr lang="pl-PL" sz="4000" b="1" dirty="0"/>
              <a:t>Realizacja zadań z zakresu rehabilitacji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317757"/>
              </p:ext>
            </p:extLst>
          </p:nvPr>
        </p:nvGraphicFramePr>
        <p:xfrm>
          <a:off x="431539" y="1700808"/>
          <a:ext cx="8496946" cy="3962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2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4255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j-lt"/>
                        </a:rPr>
                        <a:t>Zadanie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j-lt"/>
                        </a:rPr>
                        <a:t>Plan finansowy (w zł)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j-lt"/>
                        </a:rPr>
                        <a:t>Wykorzystanie środków  (w zł)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j-lt"/>
                        </a:rPr>
                        <a:t>Liczba złożonych wniosków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j-lt"/>
                        </a:rPr>
                        <a:t>Liczba zrealizowanych</a:t>
                      </a:r>
                      <a:r>
                        <a:rPr lang="pl-PL" sz="16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wniosków</a:t>
                      </a:r>
                      <a:endParaRPr lang="pl-PL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255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j-lt"/>
                        </a:rPr>
                        <a:t>Dofinansowanie sportu, kultury,</a:t>
                      </a:r>
                      <a:r>
                        <a:rPr lang="pl-PL" sz="16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rekreacji                             i turystyki</a:t>
                      </a:r>
                      <a:r>
                        <a:rPr lang="pl-PL" sz="16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j-lt"/>
                        </a:rPr>
                        <a:t>19.820,00 zł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j-lt"/>
                        </a:rPr>
                        <a:t>19.820,00 zł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38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Dofinansowanie zaopatrzenia w sprzęt rehabilitacyjny,</a:t>
                      </a:r>
                      <a:r>
                        <a:rPr lang="pl-PL" sz="16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przedmioty ortopedyczne, środki pomocnicze</a:t>
                      </a:r>
                      <a:endParaRPr lang="pl-PL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643.753,00 zł</a:t>
                      </a:r>
                    </a:p>
                    <a:p>
                      <a:pPr algn="ctr"/>
                      <a:endParaRPr lang="pl-PL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643.753,00 zł</a:t>
                      </a:r>
                    </a:p>
                    <a:p>
                      <a:pPr algn="ctr"/>
                      <a:endParaRPr lang="pl-PL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534</a:t>
                      </a:r>
                    </a:p>
                    <a:p>
                      <a:pPr algn="ctr"/>
                      <a:endParaRPr lang="pl-PL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503</a:t>
                      </a:r>
                    </a:p>
                    <a:p>
                      <a:pPr algn="ctr"/>
                      <a:endParaRPr lang="pl-PL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16591742"/>
                  </a:ext>
                </a:extLst>
              </a:tr>
              <a:tr h="83074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Razem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3.166.533,00 zł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3.159.751,60 zł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814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753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0181222"/>
                  </a:ext>
                </a:extLst>
              </a:tr>
            </a:tbl>
          </a:graphicData>
        </a:graphic>
      </p:graphicFrame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2C7C765C-8FCC-6C0F-885A-63AE3405C698}"/>
              </a:ext>
            </a:extLst>
          </p:cNvPr>
          <p:cNvSpPr/>
          <p:nvPr/>
        </p:nvSpPr>
        <p:spPr>
          <a:xfrm>
            <a:off x="158192" y="260648"/>
            <a:ext cx="8827615" cy="864096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+mj-lt"/>
              </a:rPr>
              <a:t>Realizacja zadań z zakresu rehabilitacji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68CBEA-0713-7395-61F2-F2638268F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22116"/>
          </a:xfrm>
        </p:spPr>
        <p:txBody>
          <a:bodyPr>
            <a:normAutofit/>
          </a:bodyPr>
          <a:lstStyle/>
          <a:p>
            <a:r>
              <a:rPr lang="pl-PL" sz="3600" b="1" dirty="0"/>
              <a:t>Realizacja zadań z zakresu rehabilitacji</a:t>
            </a:r>
            <a:endParaRPr lang="pl-PL" sz="36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0924B84-8D8C-EFD0-6ACC-1F993B217C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931" y="2869123"/>
            <a:ext cx="4097077" cy="4023359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52054ADC-5596-3635-90C1-466013C84079}"/>
              </a:ext>
            </a:extLst>
          </p:cNvPr>
          <p:cNvSpPr/>
          <p:nvPr/>
        </p:nvSpPr>
        <p:spPr>
          <a:xfrm>
            <a:off x="158192" y="256598"/>
            <a:ext cx="8827615" cy="108012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+mj-lt"/>
              </a:rPr>
              <a:t>Realizacja zadań z zakresu rehabilitacji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72E831F-4AA5-E145-F8E1-7269126CE3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276" y="1824469"/>
            <a:ext cx="2400704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AD736E0-1019-39B0-5519-1E6F4A8E32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06" y="3677018"/>
            <a:ext cx="1857256" cy="2337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BDCC07CA-6163-6BD8-DB2C-FFCD493879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35" y="4112419"/>
            <a:ext cx="1857255" cy="234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1FF3EB1-0CA6-F2B6-2D4B-F9F8715D5B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39" y="3580120"/>
            <a:ext cx="1980357" cy="2640476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10F4C41B-C955-B03D-60B4-EF3E72D51F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348" y="1568205"/>
            <a:ext cx="3818860" cy="1754852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A9B5E9E1-BB74-94E1-7D74-DFF17113ED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5828" y="1825848"/>
            <a:ext cx="1980357" cy="370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0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65267" y="1988840"/>
            <a:ext cx="4582797" cy="4248471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chemeClr val="tx1"/>
                </a:solidFill>
                <a:latin typeface="+mj-lt"/>
              </a:rPr>
              <a:t>       </a:t>
            </a:r>
            <a:r>
              <a:rPr lang="pl-PL" b="1" u="sng" dirty="0">
                <a:solidFill>
                  <a:schemeClr val="tx1"/>
                </a:solidFill>
                <a:latin typeface="+mj-lt"/>
              </a:rPr>
              <a:t>Przedmiot działalności</a:t>
            </a:r>
          </a:p>
          <a:p>
            <a:pPr>
              <a:spcBef>
                <a:spcPts val="0"/>
              </a:spcBef>
            </a:pPr>
            <a:endParaRPr lang="pl-PL" b="1" u="sng" dirty="0">
              <a:solidFill>
                <a:schemeClr val="tx1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b="1" u="sng" dirty="0">
                <a:solidFill>
                  <a:schemeClr val="tx1"/>
                </a:solidFill>
                <a:latin typeface="+mj-lt"/>
              </a:rPr>
              <a:t>Realizacja zadań powiatu własnych </a:t>
            </a:r>
            <a:br>
              <a:rPr lang="pl-PL" b="1" u="sng" dirty="0">
                <a:solidFill>
                  <a:schemeClr val="tx1"/>
                </a:solidFill>
                <a:latin typeface="+mj-lt"/>
              </a:rPr>
            </a:br>
            <a:r>
              <a:rPr lang="pl-PL" b="1" u="sng" dirty="0">
                <a:solidFill>
                  <a:schemeClr val="tx1"/>
                </a:solidFill>
                <a:latin typeface="+mj-lt"/>
              </a:rPr>
              <a:t>i zleconych w zakresie:</a:t>
            </a:r>
          </a:p>
          <a:p>
            <a:pPr marL="0" indent="0">
              <a:spcBef>
                <a:spcPts val="0"/>
              </a:spcBef>
              <a:buNone/>
            </a:pPr>
            <a:endParaRPr lang="pl-PL" sz="1800" b="1" u="sng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+mj-lt"/>
              </a:rPr>
              <a:t>pomocy społecznej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+mj-lt"/>
              </a:rPr>
              <a:t>pieczy zastępczej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+mj-lt"/>
              </a:rPr>
              <a:t>Organizatora Rodzinnej Pieczy Zastępczej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+mj-lt"/>
              </a:rPr>
              <a:t>rehabilitacji osób z niepełnosprawnością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+mj-lt"/>
              </a:rPr>
              <a:t>przeciwdziałania przemocy domowej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+mj-lt"/>
              </a:rPr>
              <a:t>współpracy administracji samorządu powiatowego z organizacjami pozarządowymi</a:t>
            </a:r>
          </a:p>
          <a:p>
            <a:pPr>
              <a:buFontTx/>
              <a:buChar char="-"/>
            </a:pPr>
            <a:endParaRPr lang="pl-PL" sz="9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65157" y="2420888"/>
            <a:ext cx="3967294" cy="4590509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tx1"/>
                </a:solidFill>
                <a:latin typeface="+mj-lt"/>
              </a:rPr>
              <a:t>       </a:t>
            </a:r>
            <a:r>
              <a:rPr lang="pl-PL" b="1" u="sng" dirty="0">
                <a:solidFill>
                  <a:schemeClr val="tx1"/>
                </a:solidFill>
                <a:latin typeface="+mj-lt"/>
              </a:rPr>
              <a:t>Działalność kontrolna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+mj-lt"/>
              </a:rPr>
              <a:t>Kontrole realizowanych zadań                        w ramach Aktywnego Samorządu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+mj-lt"/>
              </a:rPr>
              <a:t>Kontrole wewnętrzne w ramach samokontroli oraz prowadzone przez Wydział Finansowy Starostwa Powiatowego w Wąbrzeźnie</a:t>
            </a:r>
          </a:p>
          <a:p>
            <a:pPr>
              <a:buNone/>
            </a:pPr>
            <a:endParaRPr lang="pl-PL" sz="3225" dirty="0"/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CFFDBF2D-EDBF-6774-3EAF-D8442E8654A6}"/>
              </a:ext>
            </a:extLst>
          </p:cNvPr>
          <p:cNvSpPr/>
          <p:nvPr/>
        </p:nvSpPr>
        <p:spPr>
          <a:xfrm>
            <a:off x="704067" y="278649"/>
            <a:ext cx="8028384" cy="720081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n w="0"/>
                <a:solidFill>
                  <a:schemeClr val="tx1"/>
                </a:solidFill>
                <a:latin typeface="+mj-lt"/>
              </a:rPr>
              <a:t>Działalność PCPR w Wąbrzeźnie</a:t>
            </a:r>
            <a:endParaRPr lang="pl-PL" sz="1200" b="1" dirty="0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76864" cy="936104"/>
          </a:xfrm>
        </p:spPr>
        <p:txBody>
          <a:bodyPr>
            <a:normAutofit/>
          </a:bodyPr>
          <a:lstStyle/>
          <a:p>
            <a:r>
              <a:rPr lang="pl-PL" sz="4000" b="1" dirty="0"/>
              <a:t>Realizacja zadań z zakresu rehabilitacji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49742" y="2294874"/>
            <a:ext cx="2279079" cy="1080120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538634" y="1821892"/>
            <a:ext cx="3832736" cy="4824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b="1" u="sng" dirty="0">
                <a:solidFill>
                  <a:schemeClr val="tx1"/>
                </a:solidFill>
                <a:latin typeface="+mj-lt"/>
              </a:rPr>
              <a:t>Aktywny samorząd</a:t>
            </a:r>
          </a:p>
          <a:p>
            <a:pPr>
              <a:spcBef>
                <a:spcPts val="0"/>
              </a:spcBef>
              <a:buNone/>
            </a:pPr>
            <a:endParaRPr lang="pl-PL" sz="1800" dirty="0">
              <a:solidFill>
                <a:schemeClr val="tx1"/>
              </a:solidFill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90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wniosków </a:t>
            </a:r>
          </a:p>
          <a:p>
            <a:pPr algn="ctr">
              <a:spcBef>
                <a:spcPts val="0"/>
              </a:spcBef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46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 moduł II dla studentów </a:t>
            </a:r>
          </a:p>
          <a:p>
            <a:pPr algn="ctr">
              <a:spcBef>
                <a:spcPts val="0"/>
              </a:spcBef>
            </a:pPr>
            <a:r>
              <a:rPr lang="pl-PL" dirty="0">
                <a:solidFill>
                  <a:schemeClr val="tx1"/>
                </a:solidFill>
                <a:latin typeface="+mj-lt"/>
              </a:rPr>
              <a:t>    </a:t>
            </a:r>
            <a:r>
              <a:rPr lang="pl-PL" b="1" dirty="0">
                <a:solidFill>
                  <a:schemeClr val="tx1"/>
                </a:solidFill>
                <a:latin typeface="+mj-lt"/>
              </a:rPr>
              <a:t>19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 moduł I likwidacja barier </a:t>
            </a:r>
          </a:p>
          <a:p>
            <a:pPr algn="ctr"/>
            <a:r>
              <a:rPr lang="pl-PL" b="1" dirty="0">
                <a:solidFill>
                  <a:schemeClr val="tx1"/>
                </a:solidFill>
                <a:latin typeface="+mj-lt"/>
              </a:rPr>
              <a:t> 62 umowy</a:t>
            </a:r>
          </a:p>
          <a:p>
            <a:pPr algn="ctr"/>
            <a:r>
              <a:rPr lang="pl-PL" dirty="0">
                <a:solidFill>
                  <a:schemeClr val="tx1"/>
                </a:solidFill>
                <a:latin typeface="+mj-lt"/>
              </a:rPr>
              <a:t>otrzymane środki na realizację  </a:t>
            </a:r>
          </a:p>
          <a:p>
            <a:pPr algn="ctr"/>
            <a:r>
              <a:rPr lang="pl-PL" b="1" u="sng" dirty="0">
                <a:solidFill>
                  <a:schemeClr val="tx1"/>
                </a:solidFill>
                <a:latin typeface="+mj-lt"/>
              </a:rPr>
              <a:t>340.323,95, zł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571999" y="2798984"/>
            <a:ext cx="4195521" cy="2808312"/>
          </a:xfrm>
        </p:spPr>
        <p:txBody>
          <a:bodyPr>
            <a:noAutofit/>
          </a:bodyPr>
          <a:lstStyle/>
          <a:p>
            <a:pPr algn="ctr"/>
            <a:r>
              <a:rPr lang="pl-PL" dirty="0">
                <a:solidFill>
                  <a:schemeClr val="tx1"/>
                </a:solidFill>
                <a:latin typeface="+mj-lt"/>
              </a:rPr>
              <a:t>prace remontowe w WTZ </a:t>
            </a:r>
            <a:br>
              <a:rPr lang="pl-PL" dirty="0">
                <a:solidFill>
                  <a:schemeClr val="tx1"/>
                </a:solidFill>
                <a:latin typeface="+mj-lt"/>
              </a:rPr>
            </a:br>
            <a:r>
              <a:rPr lang="pl-PL" dirty="0">
                <a:solidFill>
                  <a:schemeClr val="tx1"/>
                </a:solidFill>
                <a:latin typeface="+mj-lt"/>
              </a:rPr>
              <a:t>w Wąbrzeźnie</a:t>
            </a:r>
          </a:p>
          <a:p>
            <a:pPr algn="ctr"/>
            <a:r>
              <a:rPr lang="pl-PL" dirty="0">
                <a:solidFill>
                  <a:schemeClr val="tx1"/>
                </a:solidFill>
                <a:latin typeface="+mj-lt"/>
              </a:rPr>
              <a:t>otrzymane środki na realizację  </a:t>
            </a:r>
          </a:p>
          <a:p>
            <a:pPr algn="ctr"/>
            <a:r>
              <a:rPr lang="pl-PL" b="1" u="sng" dirty="0">
                <a:solidFill>
                  <a:schemeClr val="tx1"/>
                </a:solidFill>
                <a:latin typeface="+mj-lt"/>
              </a:rPr>
              <a:t>300.154,11 zł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FCB5BC38-6BA1-FEC6-6F62-F05B0C793AAE}"/>
              </a:ext>
            </a:extLst>
          </p:cNvPr>
          <p:cNvSpPr/>
          <p:nvPr/>
        </p:nvSpPr>
        <p:spPr>
          <a:xfrm>
            <a:off x="158192" y="332656"/>
            <a:ext cx="8827615" cy="864096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+mj-lt"/>
              </a:rPr>
              <a:t>Realizacja zadań z zakresu rehabilitacji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68CEB97-A739-9CE4-B7DE-82AE69BFB633}"/>
              </a:ext>
            </a:extLst>
          </p:cNvPr>
          <p:cNvSpPr txBox="1"/>
          <p:nvPr/>
        </p:nvSpPr>
        <p:spPr>
          <a:xfrm>
            <a:off x="4860950" y="1733906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u="sng" dirty="0">
                <a:latin typeface="+mj-lt"/>
              </a:rPr>
              <a:t>Program Wyrównywania Różnic Między Regionami III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ADFD6623-6879-6E11-3DE5-054A226365C6}"/>
              </a:ext>
            </a:extLst>
          </p:cNvPr>
          <p:cNvSpPr/>
          <p:nvPr/>
        </p:nvSpPr>
        <p:spPr>
          <a:xfrm>
            <a:off x="158192" y="332656"/>
            <a:ext cx="8827615" cy="864096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+mj-lt"/>
              </a:rPr>
              <a:t>Realizacja zadań z zakresu rehabilitacji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135AF2D-9A8E-4293-C608-EADFF7AD4A71}"/>
              </a:ext>
            </a:extLst>
          </p:cNvPr>
          <p:cNvSpPr txBox="1"/>
          <p:nvPr/>
        </p:nvSpPr>
        <p:spPr>
          <a:xfrm>
            <a:off x="281246" y="2067953"/>
            <a:ext cx="5020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u="sng" dirty="0">
                <a:latin typeface="+mj-lt"/>
              </a:rPr>
              <a:t>Spotkanie informacyjno-promocyjne na temat </a:t>
            </a:r>
            <a:br>
              <a:rPr lang="pl-PL" sz="2000" b="1" u="sng" dirty="0">
                <a:latin typeface="+mj-lt"/>
              </a:rPr>
            </a:br>
            <a:r>
              <a:rPr lang="pl-PL" sz="2000" b="1" u="sng" dirty="0">
                <a:latin typeface="+mj-lt"/>
              </a:rPr>
              <a:t>programów i zadań PFRON oraz </a:t>
            </a:r>
            <a:br>
              <a:rPr lang="pl-PL" sz="2000" b="1" u="sng" dirty="0">
                <a:latin typeface="+mj-lt"/>
              </a:rPr>
            </a:br>
            <a:r>
              <a:rPr lang="pl-PL" sz="2000" b="1" u="sng" dirty="0">
                <a:latin typeface="+mj-lt"/>
              </a:rPr>
              <a:t>technologii wspierających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5F7223C-113A-CF72-CA72-1EE2C6430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687" y="1487408"/>
            <a:ext cx="3505617" cy="26616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0F8EEF1-6885-2463-50C2-1ABB13B550F5}"/>
              </a:ext>
            </a:extLst>
          </p:cNvPr>
          <p:cNvSpPr txBox="1"/>
          <p:nvPr/>
        </p:nvSpPr>
        <p:spPr>
          <a:xfrm>
            <a:off x="4055951" y="4970482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>
                <a:latin typeface="+mj-lt"/>
              </a:rPr>
              <a:t>Konferencja szkoleniowa „Razem dla Was”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FDA70EF-868B-F8D8-D221-1DE0D98D7E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96" y="3728157"/>
            <a:ext cx="3432333" cy="2484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3494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27476" y="2060848"/>
            <a:ext cx="4435964" cy="4023360"/>
          </a:xfrm>
        </p:spPr>
        <p:txBody>
          <a:bodyPr>
            <a:normAutofit/>
          </a:bodyPr>
          <a:lstStyle/>
          <a:p>
            <a:pPr algn="ctr"/>
            <a:r>
              <a:rPr lang="pl-PL" u="sng" dirty="0">
                <a:solidFill>
                  <a:schemeClr val="tx1"/>
                </a:solidFill>
                <a:latin typeface="+mj-lt"/>
              </a:rPr>
              <a:t>Udział w pracach dwóch zespołów interdyscyplinarnych</a:t>
            </a:r>
          </a:p>
          <a:p>
            <a:pPr algn="ctr"/>
            <a:r>
              <a:rPr lang="pl-PL" u="sng" dirty="0">
                <a:solidFill>
                  <a:schemeClr val="tx1"/>
                </a:solidFill>
                <a:latin typeface="+mj-lt"/>
              </a:rPr>
              <a:t>Poradnictwo psychologiczne                       </a:t>
            </a:r>
            <a:r>
              <a:rPr lang="pl-PL" b="1" dirty="0">
                <a:solidFill>
                  <a:schemeClr val="tx1"/>
                </a:solidFill>
                <a:latin typeface="+mj-lt"/>
              </a:rPr>
              <a:t>44 godz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ctr"/>
            <a:r>
              <a:rPr lang="pl-PL" b="1" dirty="0">
                <a:solidFill>
                  <a:schemeClr val="tx1"/>
                </a:solidFill>
                <a:latin typeface="+mj-lt"/>
              </a:rPr>
              <a:t>55 porad</a:t>
            </a:r>
            <a:endParaRPr lang="pl-PL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pl-PL" u="sng" dirty="0">
                <a:solidFill>
                  <a:schemeClr val="tx1"/>
                </a:solidFill>
                <a:latin typeface="+mj-lt"/>
              </a:rPr>
              <a:t>Przekazywanie informacji, broszur, ulotek innym podmiotom</a:t>
            </a:r>
          </a:p>
          <a:p>
            <a:endParaRPr lang="pl-PL" sz="2400" dirty="0"/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60032" y="1868996"/>
            <a:ext cx="3703320" cy="4240295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pl-PL" sz="1800" dirty="0">
                <a:solidFill>
                  <a:schemeClr val="tx1"/>
                </a:solidFill>
                <a:latin typeface="+mj-lt"/>
              </a:rPr>
              <a:t>Powiatowy Program Przeciwdziałania Przemocy Domowej i Ochrony Osób Doznających Przemocy Domowej </a:t>
            </a:r>
            <a:br>
              <a:rPr lang="pl-PL" sz="1800" dirty="0">
                <a:solidFill>
                  <a:schemeClr val="tx1"/>
                </a:solidFill>
                <a:latin typeface="+mj-lt"/>
              </a:rPr>
            </a:br>
            <a:r>
              <a:rPr lang="pl-PL" sz="1800" dirty="0">
                <a:solidFill>
                  <a:schemeClr val="tx1"/>
                </a:solidFill>
                <a:latin typeface="+mj-lt"/>
              </a:rPr>
              <a:t>w Powiecie Wąbrzeskim na lata </a:t>
            </a:r>
            <a:br>
              <a:rPr lang="pl-PL" sz="1800" dirty="0">
                <a:solidFill>
                  <a:schemeClr val="tx1"/>
                </a:solidFill>
                <a:latin typeface="+mj-lt"/>
              </a:rPr>
            </a:br>
            <a:r>
              <a:rPr lang="pl-PL" sz="1800" dirty="0">
                <a:solidFill>
                  <a:schemeClr val="tx1"/>
                </a:solidFill>
                <a:latin typeface="+mj-lt"/>
              </a:rPr>
              <a:t>2024-2030.</a:t>
            </a:r>
          </a:p>
          <a:p>
            <a:pPr marL="82296" indent="0">
              <a:buNone/>
            </a:pPr>
            <a:r>
              <a:rPr lang="pl-PL" sz="1800" dirty="0">
                <a:solidFill>
                  <a:schemeClr val="tx1"/>
                </a:solidFill>
                <a:latin typeface="+mj-lt"/>
              </a:rPr>
              <a:t>Powiatowy Program Korekcyjno-Edukacyjny dla Osób Stosujących Przemoc Domową w Powiecie Wąbrzeskim na lata 2024-2030.</a:t>
            </a:r>
          </a:p>
          <a:p>
            <a:pPr marL="82296" indent="0">
              <a:buNone/>
            </a:pPr>
            <a:r>
              <a:rPr lang="pl-PL" sz="1800" dirty="0">
                <a:solidFill>
                  <a:schemeClr val="tx1"/>
                </a:solidFill>
                <a:latin typeface="+mj-lt"/>
              </a:rPr>
              <a:t>Powiatowy Program Psychologiczno-Terapeutyczny dla Osób Stosujących Przemoc Domową w Powiecie Wąbrzeskim na lata 2024-2030.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192EE146-6144-81C9-FDF8-970C2BCEB922}"/>
              </a:ext>
            </a:extLst>
          </p:cNvPr>
          <p:cNvSpPr/>
          <p:nvPr/>
        </p:nvSpPr>
        <p:spPr>
          <a:xfrm>
            <a:off x="158192" y="332656"/>
            <a:ext cx="8827615" cy="1008112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+mj-lt"/>
              </a:rPr>
              <a:t>Realizacja zadań z zakresu przeciwdziałania                            przemocy domowej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68952" cy="1152128"/>
          </a:xfrm>
        </p:spPr>
        <p:txBody>
          <a:bodyPr>
            <a:noAutofit/>
          </a:bodyPr>
          <a:lstStyle/>
          <a:p>
            <a:r>
              <a:rPr lang="pl-PL" sz="4000" b="1" dirty="0"/>
              <a:t>Realizacja zadań z zakresu współpracy powiatu z organizacjami pozarządowymi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5516" y="1880828"/>
            <a:ext cx="4716524" cy="46085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b="1" u="sng" dirty="0">
                <a:solidFill>
                  <a:schemeClr val="tx1"/>
                </a:solidFill>
                <a:latin typeface="+mj-lt"/>
              </a:rPr>
              <a:t>Podstawa prawna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Ustawa z dnia 24 kwietnia 2003 r. o działalności pożytku publicznego i o wolontariacie </a:t>
            </a:r>
            <a:br>
              <a:rPr lang="pl-PL" sz="18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</a:br>
            <a:r>
              <a:rPr lang="pl-PL" sz="18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(Dz. U. z 2025 r. poz. 1388) art. 5a ust. 1;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Uchwała nr VII/48/2024 Rady Powiatu                              w Wąbrzeźnie z dnia 28 listopada 2024 r. </a:t>
            </a:r>
            <a:br>
              <a:rPr lang="pl-PL" sz="18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</a:br>
            <a:r>
              <a:rPr lang="pl-PL" sz="18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w sprawie przyjęcia Programu współpracy Powiatu Wąbrzeskiego z organizacjami pozarządowymi  </a:t>
            </a:r>
            <a:br>
              <a:rPr lang="pl-PL" sz="18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</a:br>
            <a:r>
              <a:rPr lang="pl-PL" sz="18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i podmiotami, o których mowa w art. 3 ust. 3 ustawy z dnia 24 kwietnia 2003 r. o działalności pożytku publicznego i o wolontariacie, </a:t>
            </a:r>
            <a:br>
              <a:rPr lang="pl-PL" sz="18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</a:br>
            <a:r>
              <a:rPr lang="pl-PL" sz="18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na rok 2025.</a:t>
            </a:r>
            <a:endParaRPr lang="pl-PL" sz="16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algn="just"/>
            <a:endParaRPr lang="pl-PL" sz="1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l-PL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l-PL" u="sng" dirty="0">
              <a:latin typeface="+mj-lt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30415" y="1782428"/>
            <a:ext cx="3823278" cy="46805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pl-PL" b="1" u="sng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Cel główny: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budowanie partnerstwa między Powiatem Wąbrzeskim                                 a organizacjami pozarządowymi</a:t>
            </a:r>
            <a:endParaRPr lang="pl-PL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pl-PL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Cele szczegółowe: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zwiększanie wpływu sektora obywatelskiego na kreowanie polityki społecznej w Powiecie Wąbrzeskim;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poprawa jakości życia poprzez pełniejsze zaspokajanie potrzeb społecznych mieszkańców Powiatu Wąbrzeskiego;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wzmocnienie potencjału ekonomii społecznej na terenie Powiatu Wąbrzeskiego.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30D109B2-23C8-86B2-5CD5-5769FA53543A}"/>
              </a:ext>
            </a:extLst>
          </p:cNvPr>
          <p:cNvSpPr/>
          <p:nvPr/>
        </p:nvSpPr>
        <p:spPr>
          <a:xfrm>
            <a:off x="158192" y="368660"/>
            <a:ext cx="8827615" cy="108012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+mj-lt"/>
              </a:rPr>
              <a:t>Realizacja zadań z zakresu współpracy powiatu                                      z organizacjami pozarządowymi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35D39F-7C8E-D0F6-9C83-B85C1E543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799" y="1896537"/>
            <a:ext cx="3914720" cy="4023360"/>
          </a:xfrm>
        </p:spPr>
        <p:txBody>
          <a:bodyPr>
            <a:normAutofit lnSpcReduction="10000"/>
          </a:bodyPr>
          <a:lstStyle/>
          <a:p>
            <a:r>
              <a:rPr lang="pl-PL" b="1" u="sng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Zadania publiczne były realizowane </a:t>
            </a:r>
            <a:br>
              <a:rPr lang="pl-PL" b="1" u="sng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</a:br>
            <a:r>
              <a:rPr lang="pl-PL" b="1" u="sng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w formach: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19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powierzania wykonywania zadań publicznych, wraz z udzielaniem dotacji na finansowanie ich realizacji - 4 otwarte konkursy ofert - </a:t>
            </a:r>
            <a:r>
              <a:rPr lang="pl-PL" sz="1900" b="1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2.542.808,40 zł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19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wspierania wykonywania zadań publicznych, wraz z udzieleniem dotacji na dofinansowanie ich realizacji - 3 otwarte konkursy ofert </a:t>
            </a:r>
            <a:r>
              <a:rPr lang="pl-PL" sz="1900" b="1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- 15.000,00 zł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19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inne przepisy – 3 zadania </a:t>
            </a:r>
            <a:r>
              <a:rPr lang="pl-PL" sz="1900" b="1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– 2.192.816,67 zł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0990959-E0D8-9365-4BF9-610D542A5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5482" y="1877183"/>
            <a:ext cx="3703320" cy="4643605"/>
          </a:xfrm>
        </p:spPr>
        <p:txBody>
          <a:bodyPr>
            <a:normAutofit lnSpcReduction="10000"/>
          </a:bodyPr>
          <a:lstStyle/>
          <a:p>
            <a:r>
              <a:rPr lang="pl-PL" b="1" u="sng" dirty="0">
                <a:solidFill>
                  <a:schemeClr val="tx1"/>
                </a:solidFill>
                <a:latin typeface="+mj-lt"/>
              </a:rPr>
              <a:t>Wysokość środków finansowych</a:t>
            </a:r>
            <a:r>
              <a:rPr lang="pl-PL" dirty="0">
                <a:solidFill>
                  <a:schemeClr val="tx1"/>
                </a:solidFill>
              </a:rPr>
              <a:t>:</a:t>
            </a:r>
          </a:p>
          <a:p>
            <a:r>
              <a:rPr lang="pl-PL" sz="19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Środki własne powiatu - 215.086,68 zł</a:t>
            </a:r>
          </a:p>
          <a:p>
            <a:r>
              <a:rPr lang="pl-PL" sz="19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Środki gmin przekazane powiatowi na realizację zadań - 33.500 zł</a:t>
            </a:r>
          </a:p>
          <a:p>
            <a:r>
              <a:rPr lang="pl-PL" sz="19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Środki przekazane przez budżet państwa na zadania powiatu - 2.533.808,40 zł</a:t>
            </a:r>
          </a:p>
          <a:p>
            <a:r>
              <a:rPr lang="pl-PL" sz="19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Środki przekazane przez PFRON na zadania powiatu -1.968.230,00 zł</a:t>
            </a:r>
          </a:p>
          <a:p>
            <a:endParaRPr lang="pl-PL" dirty="0"/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56D6A5F2-EE0F-8637-E006-77B35FE4C874}"/>
              </a:ext>
            </a:extLst>
          </p:cNvPr>
          <p:cNvSpPr/>
          <p:nvPr/>
        </p:nvSpPr>
        <p:spPr>
          <a:xfrm>
            <a:off x="158192" y="368660"/>
            <a:ext cx="8827615" cy="108012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+mj-lt"/>
              </a:rPr>
              <a:t>Realizacja zadań z zakresu współpracy powiatu                                                  z organizacjami pozarządowymi </a:t>
            </a:r>
          </a:p>
        </p:txBody>
      </p:sp>
    </p:spTree>
    <p:extLst>
      <p:ext uri="{BB962C8B-B14F-4D97-AF65-F5344CB8AC3E}">
        <p14:creationId xmlns:p14="http://schemas.microsoft.com/office/powerpoint/2010/main" val="3710455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974178" cy="864096"/>
          </a:xfrm>
        </p:spPr>
        <p:txBody>
          <a:bodyPr>
            <a:normAutofit/>
          </a:bodyPr>
          <a:lstStyle/>
          <a:p>
            <a:r>
              <a:rPr lang="pl-PL" sz="4000" b="1" dirty="0"/>
              <a:t>Realizacja programów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72816"/>
            <a:ext cx="8280920" cy="482453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pl-PL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7200" dirty="0">
                <a:solidFill>
                  <a:schemeClr val="tx1"/>
                </a:solidFill>
                <a:latin typeface="+mj-lt"/>
              </a:rPr>
              <a:t>Powiatowy Program Działań na Rzecz Osób Niepełnosprawnych w Powiecie Wąbrzeskim na lata 2021-2030,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7200" dirty="0">
                <a:solidFill>
                  <a:schemeClr val="tx1"/>
                </a:solidFill>
                <a:latin typeface="+mj-lt"/>
              </a:rPr>
              <a:t>Powiatowy Program Rozwoju Pieczy Zastępczej w Powiecie Wąbrzeskim na lata </a:t>
            </a:r>
            <a:br>
              <a:rPr lang="pl-PL" sz="7200" dirty="0">
                <a:solidFill>
                  <a:schemeClr val="tx1"/>
                </a:solidFill>
                <a:latin typeface="+mj-lt"/>
              </a:rPr>
            </a:br>
            <a:r>
              <a:rPr lang="pl-PL" sz="7200" dirty="0">
                <a:solidFill>
                  <a:schemeClr val="tx1"/>
                </a:solidFill>
                <a:latin typeface="+mj-lt"/>
              </a:rPr>
              <a:t>2024-2026,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7200" dirty="0">
                <a:solidFill>
                  <a:schemeClr val="tx1"/>
                </a:solidFill>
                <a:latin typeface="+mj-lt"/>
              </a:rPr>
              <a:t>Powiatowy Program Przeciwdziałania Przemocy Domowej i Ochrony Osób Doznających Przemocy Domowej w Powiecie Wąbrzeskim na lata 2024-2030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7200" dirty="0">
                <a:solidFill>
                  <a:schemeClr val="tx1"/>
                </a:solidFill>
                <a:latin typeface="+mj-lt"/>
              </a:rPr>
              <a:t>Powiatowy Program Oddziaływań Korekcyjno-Edukacyjnych dla Osób Stosujących Przemoc Domową w Powiecie Wąbrzeskim na lata 2024-2030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7200" dirty="0">
                <a:solidFill>
                  <a:schemeClr val="tx1"/>
                </a:solidFill>
                <a:latin typeface="+mj-lt"/>
              </a:rPr>
              <a:t>Powiatowy Program Psychologiczno-Terapeutyczny dla Osób Stosujących Przemoc                       Domową w Powiecie Wąbrzeskim na lata 2024-2030  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7200" dirty="0">
                <a:solidFill>
                  <a:schemeClr val="tx1"/>
                </a:solidFill>
                <a:latin typeface="+mj-lt"/>
              </a:rPr>
              <a:t>Program współpracy Powiatu Wąbrzeskiego z organizacjami pozarządowymi                                                               i podmiotami, o których mowa w art. 3 ust. 3 ustawy z dnia 24 kwietnia 2003 r.                            o działalności pożytku publicznego i o wolontariacie na rok 2025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7200" dirty="0">
                <a:solidFill>
                  <a:schemeClr val="tx1"/>
                </a:solidFill>
                <a:latin typeface="+mj-lt"/>
              </a:rPr>
              <a:t>Strategia Rozwiązywania Problemów Społecznych w Powiecie Wąbrzeskim na lata </a:t>
            </a:r>
            <a:br>
              <a:rPr lang="pl-PL" sz="7200" dirty="0">
                <a:solidFill>
                  <a:schemeClr val="tx1"/>
                </a:solidFill>
                <a:latin typeface="+mj-lt"/>
              </a:rPr>
            </a:br>
            <a:r>
              <a:rPr lang="pl-PL" sz="7200" dirty="0">
                <a:solidFill>
                  <a:schemeClr val="tx1"/>
                </a:solidFill>
                <a:latin typeface="+mj-lt"/>
              </a:rPr>
              <a:t>2021-2030</a:t>
            </a:r>
          </a:p>
          <a:p>
            <a:pPr>
              <a:buFontTx/>
              <a:buChar char="-"/>
            </a:pPr>
            <a:endParaRPr lang="pl-PL" dirty="0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E7F46795-CEC8-63A7-0617-071F9DC0815C}"/>
              </a:ext>
            </a:extLst>
          </p:cNvPr>
          <p:cNvSpPr/>
          <p:nvPr/>
        </p:nvSpPr>
        <p:spPr>
          <a:xfrm>
            <a:off x="158192" y="339374"/>
            <a:ext cx="8827615" cy="1001394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+mj-lt"/>
              </a:rPr>
              <a:t>Realizacja programów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C7A5E5-C460-2DA9-AEE8-8870FE2A5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32656"/>
            <a:ext cx="7543800" cy="1296144"/>
          </a:xfr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pPr algn="ctr"/>
            <a:r>
              <a:rPr lang="pl-PL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Zdiagnozowane potrzeby i wnioski </a:t>
            </a:r>
            <a:br>
              <a:rPr lang="pl-P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0CD2B7-B3F7-245D-90DF-1CF91A9287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960" y="1844824"/>
            <a:ext cx="3605024" cy="4024270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wzmocnienie kadrowe PCPR (psycholog, pedagog)</a:t>
            </a:r>
          </a:p>
          <a:p>
            <a:r>
              <a:rPr lang="pl-PL" dirty="0"/>
              <a:t>ustawiczne szkolenie kadr pomocy społecznej, w tym zawodowych                                                  i niezawodowych rodzin zastępczych </a:t>
            </a:r>
          </a:p>
          <a:p>
            <a:r>
              <a:rPr lang="pl-PL" dirty="0"/>
              <a:t>zabezpieczenie trzyosobowej obsługi zadań na rzecz osób                                              z niepełnosprawnościami</a:t>
            </a:r>
          </a:p>
          <a:p>
            <a:r>
              <a:rPr lang="pl-PL" dirty="0"/>
              <a:t>powołanie kierownika zespołu rehabilitacji, utworzenie stanowiska sekretarki oraz głównego księgowego</a:t>
            </a:r>
          </a:p>
          <a:p>
            <a:r>
              <a:rPr lang="pl-PL" dirty="0"/>
              <a:t>podejmowanie działań zapewniających komfort, bezpieczeństwo i poufność pracy poprzez zmianę siedziby PCPR 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B670E4E-4D31-CB17-33C7-BE96ECCD9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3440" y="1844824"/>
            <a:ext cx="3703320" cy="4024271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podejmowanie działań na rzecz integracji rodzin zastępczych</a:t>
            </a:r>
          </a:p>
          <a:p>
            <a:r>
              <a:rPr lang="pl-PL" dirty="0"/>
              <a:t>podejmowanie działań promujących wolontariat i inicjatywy samopomocowe</a:t>
            </a:r>
          </a:p>
          <a:p>
            <a:r>
              <a:rPr lang="pl-PL" dirty="0"/>
              <a:t>rozwój specjalistycznego poradnictwa dla mieszkańców Powiatu, w tym w ramach realizowanego projektu „Rodzina                          w centrum – Etap I”</a:t>
            </a:r>
          </a:p>
          <a:p>
            <a:r>
              <a:rPr lang="pl-PL" dirty="0"/>
              <a:t>podejmowanie działań zmierzających do utworzenia mieszkań wspieranych, treningowych dla wychowanków pieczy zastępczej oraz wspieranie ich aktywizacji społeczno-zawodowej oraz osób  niesamodzielnych lub osób                                   z niepełnosprawnościami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9505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F74F25-C84E-924F-F8B4-51B220395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8640"/>
            <a:ext cx="7493456" cy="936104"/>
          </a:xfr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Zdiagnozowane potrzeby i wnioski</a:t>
            </a:r>
            <a:br>
              <a:rPr lang="pl-PL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8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2732E5-ECA7-589C-CDA9-C187A0D5D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960" y="1772816"/>
            <a:ext cx="3703320" cy="4096278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uczestnictwo w projektach unijnych, rządowych i celowych</a:t>
            </a:r>
          </a:p>
          <a:p>
            <a:r>
              <a:rPr lang="pl-PL" dirty="0"/>
              <a:t>prowadzenie klubu dla dzieci                                  i młodzieży na bazie dotychczasowej                               i przyszłej siedziby PCPR</a:t>
            </a:r>
          </a:p>
          <a:p>
            <a:r>
              <a:rPr lang="pl-PL" dirty="0"/>
              <a:t>podejmowanie działań mających na celu promowanie i zachęcanie do </a:t>
            </a:r>
            <a:r>
              <a:rPr lang="pl-PL" dirty="0" err="1"/>
              <a:t>superwizji</a:t>
            </a:r>
            <a:r>
              <a:rPr lang="pl-PL" dirty="0"/>
              <a:t> jako narzędzia rozwoju pracowników pomocy społecznej, zwiększenie efektywności pracy i przeciwdziałanie wypaleniu zawodowemu</a:t>
            </a:r>
          </a:p>
          <a:p>
            <a:r>
              <a:rPr lang="pl-PL" dirty="0"/>
              <a:t>współpraca z instytucjami polityki społecznej z tereny Powiatu 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5E77279-59BA-6E08-E93A-F0F765D61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3440" y="1700808"/>
            <a:ext cx="3703320" cy="4168287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podejmowanie działań zmierzających do rozwoju ośrodków wsparcia dla osób                          z zaburzeniami psychicznymi, osób starszych, osób dotkniętych przemocą oraz ich opiekunów i rodzin</a:t>
            </a:r>
          </a:p>
          <a:p>
            <a:r>
              <a:rPr lang="pl-PL" dirty="0"/>
              <a:t>podejmowanie działań do zapewnienia usług w ramach opieki </a:t>
            </a:r>
            <a:r>
              <a:rPr lang="pl-PL" dirty="0" err="1"/>
              <a:t>wytchnieniowej</a:t>
            </a:r>
            <a:endParaRPr lang="pl-PL" dirty="0"/>
          </a:p>
          <a:p>
            <a:r>
              <a:rPr lang="pl-PL" dirty="0"/>
              <a:t>podejmowanie działań wspierających  funkcjonowanie i rozwój POW                    w Książkach oraz placówek typu rodzinnego</a:t>
            </a:r>
          </a:p>
          <a:p>
            <a:r>
              <a:rPr lang="pl-PL" dirty="0"/>
              <a:t>podejmowanie działań wzmacniających rolę </a:t>
            </a:r>
            <a:r>
              <a:rPr lang="pl-PL" dirty="0" err="1"/>
              <a:t>NGOs</a:t>
            </a:r>
            <a:r>
              <a:rPr lang="pl-PL" dirty="0"/>
              <a:t> w środowisku lokalnym</a:t>
            </a:r>
          </a:p>
          <a:p>
            <a:r>
              <a:rPr lang="pl-PL" dirty="0"/>
              <a:t>współpraca z organizacjami pozarządowymi, w tym                                z Zespołem ds. Ekonomii Społecznej Powiatu Wąbrzeskiego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3999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BDC0D6-80EA-54C6-E4F7-B0034A9EF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1394481"/>
          </a:xfr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r>
              <a:rPr lang="pl-PL" sz="4400" b="1" dirty="0"/>
              <a:t>Dziękuję za uwagę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9F49C7B-A6B9-BE72-CDAB-14541CB4B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1534914"/>
            <a:ext cx="4868863" cy="3651647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F4AE684-EDEA-A72F-B3E8-81BCE24E7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599264"/>
          </a:xfr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 lnSpcReduction="10000"/>
          </a:bodyPr>
          <a:lstStyle/>
          <a:p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Justyna Przybyłowska</a:t>
            </a:r>
            <a:b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Powiatowe Centrum Pomocy Rodzinie                                w Wąbrzeźnie</a:t>
            </a:r>
            <a:b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ul. Wolności 44, 87-200 Wąbrzeźno</a:t>
            </a:r>
            <a:b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tel.: 56 688 2451, fax.: 56 688 2451 </a:t>
            </a:r>
            <a:r>
              <a:rPr lang="pl-PL" sz="1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wew</a:t>
            </a:r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170</a:t>
            </a:r>
            <a:b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e-mail: pcpr@wabrzezno.pl </a:t>
            </a:r>
            <a:b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1600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www.pcpr-wabrzezno.rbip.mojregion.info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600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www.wabrzezno.pl</a:t>
            </a:r>
            <a:endParaRPr lang="pl-PL" sz="1600" u="sng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Wąbrzeźno, marzec 2026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295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00821-B249-CC30-5AF6-CCCC59EB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4F7586A-ECB4-9D5A-F5C7-AB1AD5136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960" y="332656"/>
            <a:ext cx="3703320" cy="1224136"/>
          </a:xfr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r>
              <a:rPr lang="pl-PL" b="1" u="sng" dirty="0"/>
              <a:t>Struktura zatrudnienia wg. stanu zatrudnienia na dzień 31.12.2025 r. 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865E1AC-4543-4C1D-7658-FC31F3FDE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0" y="1772816"/>
            <a:ext cx="3703320" cy="418771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/>
              <a:t> 12 etatów merytorycznych (dyrektor,  kierownik zespołu ds. pieczy zastępczej, </a:t>
            </a:r>
            <a:br>
              <a:rPr lang="pl-PL" dirty="0"/>
            </a:br>
            <a:r>
              <a:rPr lang="pl-PL" dirty="0"/>
              <a:t>2 st. inspektorów, inspektor, </a:t>
            </a:r>
            <a:br>
              <a:rPr lang="pl-PL" dirty="0"/>
            </a:br>
            <a:r>
              <a:rPr lang="pl-PL" dirty="0"/>
              <a:t>2 specjalistów pracy                             z rodziną, st. referent, pomoc administracyjna, </a:t>
            </a:r>
            <a:br>
              <a:rPr lang="pl-PL" dirty="0"/>
            </a:br>
            <a:r>
              <a:rPr lang="pl-PL" dirty="0"/>
              <a:t>2 starszych koordynatorów rodzinnej pieczy zastępczej, specjalista ds. wsparcia rodziny              i pieczy zastępczej)</a:t>
            </a:r>
          </a:p>
          <a:p>
            <a:pPr marL="0" indent="0">
              <a:buNone/>
            </a:pPr>
            <a:r>
              <a:rPr lang="pl-PL" dirty="0"/>
              <a:t> 1 umowa cywilnoprawna - psycholog zatrudniony w OIK</a:t>
            </a:r>
          </a:p>
          <a:p>
            <a:pPr marL="0" indent="0">
              <a:buNone/>
            </a:pPr>
            <a:r>
              <a:rPr lang="pl-PL" dirty="0"/>
              <a:t> zatrudnione 2 osoby                                             z niepełnosprawnością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7BFFD78-A93F-164A-E5D5-01E601DE1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63440" y="332656"/>
            <a:ext cx="3703320" cy="936104"/>
          </a:xfr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r>
              <a:rPr lang="pl-PL" b="1" u="sng" dirty="0"/>
              <a:t>Wykształcenie kadry wg. stanu na dzień 31.12.2025 r.</a:t>
            </a:r>
          </a:p>
          <a:p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39AAD6F-FCFE-7679-F486-6ACB908DCCE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/>
              <a:t>12 osób posiada wykształcenie wyższe </a:t>
            </a:r>
          </a:p>
          <a:p>
            <a:pPr marL="0" indent="0">
              <a:buNone/>
            </a:pPr>
            <a:r>
              <a:rPr lang="pl-PL" dirty="0"/>
              <a:t>9 osób posiada ukończone studia podyplomowe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6218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8192" y="1412776"/>
            <a:ext cx="8827615" cy="4752528"/>
          </a:xfrm>
        </p:spPr>
        <p:txBody>
          <a:bodyPr/>
          <a:lstStyle/>
          <a:p>
            <a:pPr marL="0" indent="0">
              <a:buNone/>
            </a:pPr>
            <a:endParaRPr lang="pl-PL" b="1" u="sng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pl-PL" b="1" u="sng" dirty="0">
                <a:solidFill>
                  <a:schemeClr val="tx1"/>
                </a:solidFill>
                <a:latin typeface="+mj-lt"/>
              </a:rPr>
              <a:t>Dom Pomocy Społecznej w Wąbrzeźnie</a:t>
            </a:r>
          </a:p>
          <a:p>
            <a:pPr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+mj-lt"/>
              </a:rPr>
              <a:t> dla osób przewlekle psychicznie chorych,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800" dirty="0">
                <a:solidFill>
                  <a:schemeClr val="tx1"/>
                </a:solidFill>
                <a:latin typeface="+mj-lt"/>
              </a:rPr>
              <a:t>koedukacyjny - </a:t>
            </a:r>
            <a:r>
              <a:rPr lang="pl-PL" sz="1800" b="1" u="sng" dirty="0">
                <a:solidFill>
                  <a:schemeClr val="tx1"/>
                </a:solidFill>
                <a:latin typeface="+mj-lt"/>
              </a:rPr>
              <a:t>75 miejsc </a:t>
            </a:r>
          </a:p>
          <a:p>
            <a:pPr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+mj-lt"/>
              </a:rPr>
              <a:t> średni miesięczny koszt utrzymania   </a:t>
            </a:r>
          </a:p>
          <a:p>
            <a:pPr marL="0" indent="0">
              <a:spcBef>
                <a:spcPts val="600"/>
              </a:spcBef>
              <a:buClr>
                <a:schemeClr val="tx1"/>
              </a:buClr>
              <a:buNone/>
            </a:pPr>
            <a:r>
              <a:rPr lang="pl-PL" sz="1800" dirty="0">
                <a:solidFill>
                  <a:schemeClr val="tx1"/>
                </a:solidFill>
                <a:latin typeface="+mj-lt"/>
              </a:rPr>
              <a:t>mieszkańca </a:t>
            </a:r>
            <a:r>
              <a:rPr lang="pl-PL" b="1" dirty="0">
                <a:solidFill>
                  <a:schemeClr val="tx1"/>
                </a:solidFill>
                <a:latin typeface="+mj-lt"/>
              </a:rPr>
              <a:t>7.143,67 zł</a:t>
            </a:r>
            <a:endParaRPr lang="pl-PL" sz="1800" b="1" dirty="0">
              <a:solidFill>
                <a:schemeClr val="tx1"/>
              </a:solidFill>
              <a:latin typeface="+mj-lt"/>
            </a:endParaRPr>
          </a:p>
          <a:p>
            <a:endParaRPr lang="pl-PL" dirty="0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84AC4BDF-D356-21C9-88E3-82422306D567}"/>
              </a:ext>
            </a:extLst>
          </p:cNvPr>
          <p:cNvSpPr/>
          <p:nvPr/>
        </p:nvSpPr>
        <p:spPr>
          <a:xfrm>
            <a:off x="158192" y="296652"/>
            <a:ext cx="8827615" cy="792088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+mj-lt"/>
              </a:rPr>
              <a:t>Realizacja zadań z zakresu pomocy społecznej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87093BD-2C6D-925A-D4EC-45BE5AB0BFF9}"/>
              </a:ext>
            </a:extLst>
          </p:cNvPr>
          <p:cNvSpPr txBox="1"/>
          <p:nvPr/>
        </p:nvSpPr>
        <p:spPr>
          <a:xfrm>
            <a:off x="-14808" y="3789040"/>
            <a:ext cx="926732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pl-PL" sz="2000" u="sng" dirty="0">
              <a:latin typeface="+mj-lt"/>
            </a:endParaRPr>
          </a:p>
          <a:p>
            <a:pPr marL="0" indent="0">
              <a:buNone/>
            </a:pPr>
            <a:r>
              <a:rPr lang="pl-PL" sz="2000" b="1" u="sng" dirty="0">
                <a:latin typeface="+mj-lt"/>
              </a:rPr>
              <a:t>Środowiskowy Dom Samopomocy w Bliźnie</a:t>
            </a:r>
            <a:endParaRPr lang="pl-PL" b="1" u="sng" dirty="0"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0">
                <a:latin typeface="+mj-lt"/>
              </a:rPr>
              <a:t>dla osób przewlekle psychicznie chorych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 i niepełnosprawnych intelektualnie - </a:t>
            </a:r>
            <a:r>
              <a:rPr lang="pl-PL" b="1" u="sng" dirty="0">
                <a:latin typeface="+mj-lt"/>
              </a:rPr>
              <a:t>30 miejsc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0">
                <a:latin typeface="+mj-lt"/>
              </a:rPr>
              <a:t>prowadzony przez organizację kościelną na zlecenie powiatu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0">
                <a:latin typeface="+mj-lt"/>
              </a:rPr>
              <a:t>roczny koszt działalności  </a:t>
            </a:r>
            <a:r>
              <a:rPr lang="pl-PL" b="1" u="sng" dirty="0">
                <a:latin typeface="+mj-lt"/>
              </a:rPr>
              <a:t>1.111.713,62 zł, </a:t>
            </a:r>
            <a:r>
              <a:rPr lang="pl-PL" u="sng" dirty="0">
                <a:latin typeface="+mj-lt"/>
              </a:rPr>
              <a:t>w tym </a:t>
            </a:r>
            <a:r>
              <a:rPr lang="pl-PL" b="1" u="sng" dirty="0">
                <a:latin typeface="+mj-lt"/>
              </a:rPr>
              <a:t>77.489,23 zł</a:t>
            </a:r>
          </a:p>
          <a:p>
            <a:pPr>
              <a:spcBef>
                <a:spcPts val="600"/>
              </a:spcBef>
            </a:pPr>
            <a:r>
              <a:rPr lang="pl-PL" dirty="0">
                <a:latin typeface="+mj-lt"/>
              </a:rPr>
              <a:t>     </a:t>
            </a:r>
            <a:r>
              <a:rPr lang="pl-PL" u="sng" dirty="0">
                <a:latin typeface="+mj-lt"/>
              </a:rPr>
              <a:t>dodatki motywacyjne dla pracowników.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6D27BDD-B9FD-5A17-46C6-34C894EC4F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827" y="1228605"/>
            <a:ext cx="2304256" cy="2789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47D20AF-DED0-A496-8BFE-C60338C4F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583" y="3132806"/>
            <a:ext cx="2304256" cy="3032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615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7FA990E-5E8A-81D4-870A-B2569F8DD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50757" y="3109733"/>
            <a:ext cx="3703320" cy="4023359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732F9673-13B0-42DE-A2F9-10B3668E0D38}"/>
              </a:ext>
            </a:extLst>
          </p:cNvPr>
          <p:cNvSpPr txBox="1">
            <a:spLocks/>
          </p:cNvSpPr>
          <p:nvPr/>
        </p:nvSpPr>
        <p:spPr>
          <a:xfrm>
            <a:off x="323528" y="1853913"/>
            <a:ext cx="4896544" cy="2007135"/>
          </a:xfrm>
          <a:prstGeom prst="rect">
            <a:avLst/>
          </a:prstGeom>
        </p:spPr>
        <p:txBody>
          <a:bodyPr vert="horz" lIns="0" tIns="45720" rIns="0" bIns="45720" rtlCol="0"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pl-PL" sz="8000" b="1" u="sng" dirty="0">
              <a:solidFill>
                <a:schemeClr val="tx1"/>
              </a:solidFill>
              <a:latin typeface="+mj-lt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pl-PL" sz="8000" b="1" u="sng" dirty="0">
                <a:solidFill>
                  <a:schemeClr val="tx1"/>
                </a:solidFill>
                <a:latin typeface="+mj-lt"/>
              </a:rPr>
              <a:t>Środowiskowy Dom Samopomocy we </a:t>
            </a:r>
            <a:r>
              <a:rPr lang="pl-PL" sz="8000" b="1" u="sng" dirty="0" err="1">
                <a:solidFill>
                  <a:schemeClr val="tx1"/>
                </a:solidFill>
                <a:latin typeface="+mj-lt"/>
              </a:rPr>
              <a:t>Wroniu</a:t>
            </a:r>
            <a:r>
              <a:rPr lang="pl-PL" sz="8000" b="1" u="sng" dirty="0">
                <a:solidFill>
                  <a:schemeClr val="tx1"/>
                </a:solidFill>
                <a:latin typeface="+mj-lt"/>
              </a:rPr>
              <a:t> </a:t>
            </a:r>
            <a:endParaRPr lang="pl-PL" sz="7200" b="1" u="sng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7200" dirty="0">
                <a:solidFill>
                  <a:schemeClr val="tx1"/>
                </a:solidFill>
                <a:latin typeface="+mj-lt"/>
              </a:rPr>
              <a:t>przeznaczony dla osób z zaburzeniami     psychicznymi, niepełnosprawnych intelektualnie oraz innymi przewlekłymi zaburzeniami czynności psychicznych - </a:t>
            </a:r>
            <a:r>
              <a:rPr lang="pl-PL" sz="7200" b="1" u="sng" dirty="0">
                <a:solidFill>
                  <a:schemeClr val="tx1"/>
                </a:solidFill>
                <a:latin typeface="+mj-lt"/>
              </a:rPr>
              <a:t>40 miejsc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7200" dirty="0">
                <a:solidFill>
                  <a:schemeClr val="tx1"/>
                </a:solidFill>
                <a:latin typeface="+mj-lt"/>
              </a:rPr>
              <a:t>prowadzony przez organizację pozarządowa na     zlecenie powiatu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7200" dirty="0">
                <a:solidFill>
                  <a:schemeClr val="tx1"/>
                </a:solidFill>
                <a:latin typeface="+mj-lt"/>
              </a:rPr>
              <a:t>koszt funkcjonowania - </a:t>
            </a:r>
            <a:r>
              <a:rPr lang="pl-PL" sz="7200" b="1" dirty="0">
                <a:solidFill>
                  <a:schemeClr val="tx1"/>
                </a:solidFill>
                <a:latin typeface="+mj-lt"/>
              </a:rPr>
              <a:t>1.506.088,11 zł</a:t>
            </a:r>
            <a:r>
              <a:rPr lang="pl-PL" sz="7200" dirty="0">
                <a:solidFill>
                  <a:schemeClr val="tx1"/>
                </a:solidFill>
                <a:latin typeface="+mj-lt"/>
              </a:rPr>
              <a:t>, w tym </a:t>
            </a:r>
            <a:r>
              <a:rPr lang="pl-PL" sz="7200" b="1" dirty="0">
                <a:solidFill>
                  <a:schemeClr val="tx1"/>
                </a:solidFill>
                <a:latin typeface="+mj-lt"/>
              </a:rPr>
              <a:t>90.821,06 zł </a:t>
            </a:r>
            <a:r>
              <a:rPr lang="pl-PL" sz="7200" dirty="0">
                <a:solidFill>
                  <a:schemeClr val="tx1"/>
                </a:solidFill>
                <a:latin typeface="+mj-lt"/>
              </a:rPr>
              <a:t>dodatki motywacyjne dla pracowników.</a:t>
            </a:r>
          </a:p>
          <a:p>
            <a:pPr>
              <a:buFontTx/>
              <a:buChar char="-"/>
            </a:pPr>
            <a:endParaRPr lang="pl-PL" sz="7200" dirty="0">
              <a:solidFill>
                <a:schemeClr val="tx1"/>
              </a:solidFill>
              <a:latin typeface="+mj-lt"/>
            </a:endParaRPr>
          </a:p>
          <a:p>
            <a:pPr>
              <a:buFontTx/>
              <a:buChar char="-"/>
            </a:pPr>
            <a:endParaRPr lang="pl-PL" dirty="0"/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3049F659-0E9D-4880-D53A-C027B156C42B}"/>
              </a:ext>
            </a:extLst>
          </p:cNvPr>
          <p:cNvSpPr/>
          <p:nvPr/>
        </p:nvSpPr>
        <p:spPr>
          <a:xfrm>
            <a:off x="158192" y="476672"/>
            <a:ext cx="8827615" cy="792088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+mj-lt"/>
              </a:rPr>
              <a:t>Realizacja zadań z zakresu pomocy społecznej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732CD32-B8A1-7595-6C59-9A36986E32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26" y="2216287"/>
            <a:ext cx="3038377" cy="3228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5333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907704" y="1844824"/>
            <a:ext cx="4781137" cy="86409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pl-PL" dirty="0">
              <a:latin typeface="+mj-lt"/>
            </a:endParaRPr>
          </a:p>
          <a:p>
            <a:pPr marL="0" indent="0" algn="ctr">
              <a:buNone/>
            </a:pPr>
            <a:r>
              <a:rPr lang="pl-PL" sz="8000" b="1" u="sng" dirty="0">
                <a:solidFill>
                  <a:schemeClr val="tx1"/>
                </a:solidFill>
                <a:latin typeface="+mj-lt"/>
              </a:rPr>
              <a:t>Ośrodek Interwencji Kryzysowej</a:t>
            </a:r>
          </a:p>
          <a:p>
            <a:endParaRPr lang="pl-PL" sz="1800" dirty="0">
              <a:latin typeface="+mj-lt"/>
            </a:endParaRP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627784" y="2276872"/>
            <a:ext cx="7762348" cy="151216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l-PL" sz="6200" dirty="0">
              <a:latin typeface="+mj-lt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8000" dirty="0">
                <a:solidFill>
                  <a:schemeClr val="tx1"/>
                </a:solidFill>
                <a:latin typeface="+mj-lt"/>
              </a:rPr>
              <a:t>poradnictwo psychologiczne 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8000" dirty="0">
                <a:solidFill>
                  <a:schemeClr val="tx1"/>
                </a:solidFill>
                <a:latin typeface="+mj-lt"/>
              </a:rPr>
              <a:t>udzielono 55 porad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8000" dirty="0">
                <a:solidFill>
                  <a:schemeClr val="tx1"/>
                </a:solidFill>
                <a:latin typeface="+mj-lt"/>
              </a:rPr>
              <a:t>poradnictwo odbywało się raz w miesiącu po </a:t>
            </a:r>
          </a:p>
          <a:p>
            <a:r>
              <a:rPr lang="pl-PL" sz="8000" dirty="0">
                <a:solidFill>
                  <a:schemeClr val="tx1"/>
                </a:solidFill>
                <a:latin typeface="+mj-lt"/>
              </a:rPr>
              <a:t>4 godziny (44 godzin)</a:t>
            </a:r>
          </a:p>
          <a:p>
            <a:endParaRPr lang="pl-PL" dirty="0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9A2BF482-6FB8-2464-B9FC-2F70EAA30E55}"/>
              </a:ext>
            </a:extLst>
          </p:cNvPr>
          <p:cNvSpPr/>
          <p:nvPr/>
        </p:nvSpPr>
        <p:spPr>
          <a:xfrm>
            <a:off x="158192" y="476672"/>
            <a:ext cx="8827615" cy="792088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+mj-lt"/>
              </a:rPr>
              <a:t>Realizacja zadań z zakresu pomocy społecznej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8192" y="2165227"/>
            <a:ext cx="4322369" cy="338437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endParaRPr lang="pl-PL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pl-PL" sz="2200" dirty="0">
                <a:solidFill>
                  <a:schemeClr val="tx1"/>
                </a:solidFill>
                <a:latin typeface="+mj-lt"/>
              </a:rPr>
              <a:t>PCPR razem  z pozostałymi 19 powiatami ziemskimi, 4 miastami na prawach powiatu oraz Fundacją „Daj Szansę” realizował projekt partnerski „Rodzina </a:t>
            </a:r>
            <a:br>
              <a:rPr lang="pl-PL" sz="2200" dirty="0">
                <a:solidFill>
                  <a:schemeClr val="tx1"/>
                </a:solidFill>
                <a:latin typeface="+mj-lt"/>
              </a:rPr>
            </a:br>
            <a:r>
              <a:rPr lang="pl-PL" sz="2200" dirty="0">
                <a:solidFill>
                  <a:schemeClr val="tx1"/>
                </a:solidFill>
                <a:latin typeface="+mj-lt"/>
              </a:rPr>
              <a:t>w centrum Etap I” w ramach RPO Województwa Kujawsko-Pomorskiego </a:t>
            </a:r>
            <a:br>
              <a:rPr lang="pl-PL" sz="2200" dirty="0">
                <a:solidFill>
                  <a:schemeClr val="tx1"/>
                </a:solidFill>
                <a:latin typeface="+mj-lt"/>
              </a:rPr>
            </a:br>
            <a:r>
              <a:rPr lang="pl-PL" sz="2200" dirty="0">
                <a:solidFill>
                  <a:schemeClr val="tx1"/>
                </a:solidFill>
                <a:latin typeface="+mj-lt"/>
              </a:rPr>
              <a:t>na lata 2021-2027</a:t>
            </a:r>
          </a:p>
          <a:p>
            <a:pPr>
              <a:spcBef>
                <a:spcPts val="600"/>
              </a:spcBef>
            </a:pPr>
            <a:r>
              <a:rPr lang="pl-PL" sz="2200" dirty="0">
                <a:solidFill>
                  <a:schemeClr val="tx1"/>
                </a:solidFill>
                <a:latin typeface="+mj-lt"/>
              </a:rPr>
              <a:t>Liderem jest Regionalny Ośrodek Polityki Społecznej w Toruniu</a:t>
            </a:r>
          </a:p>
          <a:p>
            <a:pPr>
              <a:spcBef>
                <a:spcPts val="600"/>
              </a:spcBef>
            </a:pPr>
            <a:r>
              <a:rPr lang="pl-PL" sz="2200" dirty="0">
                <a:solidFill>
                  <a:schemeClr val="tx1"/>
                </a:solidFill>
                <a:latin typeface="+mj-lt"/>
              </a:rPr>
              <a:t>Celem jest zwiększenie dostępu do usług wsparcia rodziny i pieczy zastępczej</a:t>
            </a:r>
          </a:p>
          <a:p>
            <a:endParaRPr lang="pl-PL" dirty="0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64ACC4C4-277B-956E-5BFA-08F4616F5576}"/>
              </a:ext>
            </a:extLst>
          </p:cNvPr>
          <p:cNvSpPr/>
          <p:nvPr/>
        </p:nvSpPr>
        <p:spPr>
          <a:xfrm>
            <a:off x="158192" y="332656"/>
            <a:ext cx="8827615" cy="108012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+mj-lt"/>
              </a:rPr>
              <a:t>Realizacja zadań z zakresu pomocy społecznej </a:t>
            </a:r>
          </a:p>
          <a:p>
            <a:pPr algn="ctr"/>
            <a:r>
              <a:rPr lang="pl-PL" sz="2800" b="1" dirty="0">
                <a:solidFill>
                  <a:schemeClr val="tx1"/>
                </a:solidFill>
                <a:latin typeface="+mj-lt"/>
              </a:rPr>
              <a:t>działalność projektowa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809B876-5E81-8AA8-B1EA-D1EC419CD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68" y="2181680"/>
            <a:ext cx="4240393" cy="304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519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83013" y="1988840"/>
            <a:ext cx="4288986" cy="2024085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600"/>
              </a:spcBef>
            </a:pPr>
            <a:r>
              <a:rPr lang="pl-PL" sz="8000" dirty="0">
                <a:solidFill>
                  <a:schemeClr val="tx1"/>
                </a:solidFill>
                <a:latin typeface="+mj-lt"/>
              </a:rPr>
              <a:t>W ramach projektu utworzone zostało </a:t>
            </a:r>
            <a:r>
              <a:rPr lang="pl-PL" sz="8000" b="1" u="sng" dirty="0">
                <a:solidFill>
                  <a:schemeClr val="tx1"/>
                </a:solidFill>
                <a:latin typeface="+mj-lt"/>
              </a:rPr>
              <a:t>Centrum Wspierania Rodzin</a:t>
            </a:r>
          </a:p>
          <a:p>
            <a:pPr>
              <a:spcBef>
                <a:spcPts val="600"/>
              </a:spcBef>
            </a:pPr>
            <a:r>
              <a:rPr lang="pl-PL" sz="8000" u="sng" dirty="0">
                <a:solidFill>
                  <a:schemeClr val="tx1"/>
                </a:solidFill>
                <a:latin typeface="+mj-lt"/>
              </a:rPr>
              <a:t>Wartość projektu:</a:t>
            </a:r>
            <a:r>
              <a:rPr lang="pl-PL" sz="80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8000" b="1" dirty="0">
                <a:solidFill>
                  <a:schemeClr val="tx1"/>
                </a:solidFill>
                <a:latin typeface="+mj-lt"/>
              </a:rPr>
              <a:t>841.025,00 zł</a:t>
            </a:r>
          </a:p>
          <a:p>
            <a:pPr>
              <a:spcBef>
                <a:spcPts val="600"/>
              </a:spcBef>
            </a:pPr>
            <a:r>
              <a:rPr lang="pl-PL" sz="8000" u="sng" dirty="0">
                <a:solidFill>
                  <a:schemeClr val="tx1"/>
                </a:solidFill>
                <a:latin typeface="+mj-lt"/>
              </a:rPr>
              <a:t>Udział własny</a:t>
            </a:r>
            <a:r>
              <a:rPr lang="pl-PL" sz="8000" dirty="0">
                <a:solidFill>
                  <a:schemeClr val="tx1"/>
                </a:solidFill>
                <a:latin typeface="+mj-lt"/>
              </a:rPr>
              <a:t>: </a:t>
            </a:r>
            <a:r>
              <a:rPr lang="pl-PL" sz="8000" b="1" dirty="0">
                <a:solidFill>
                  <a:schemeClr val="tx1"/>
                </a:solidFill>
                <a:latin typeface="+mj-lt"/>
              </a:rPr>
              <a:t>54.000,00 zł</a:t>
            </a:r>
          </a:p>
          <a:p>
            <a:pPr>
              <a:spcBef>
                <a:spcPts val="600"/>
              </a:spcBef>
            </a:pPr>
            <a:r>
              <a:rPr lang="pl-PL" sz="8000" u="sng" dirty="0">
                <a:solidFill>
                  <a:schemeClr val="tx1"/>
                </a:solidFill>
                <a:latin typeface="+mj-lt"/>
              </a:rPr>
              <a:t>Udział UE:</a:t>
            </a:r>
            <a:r>
              <a:rPr lang="pl-PL" sz="80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8000" b="1" dirty="0">
                <a:solidFill>
                  <a:schemeClr val="tx1"/>
                </a:solidFill>
                <a:latin typeface="+mj-lt"/>
              </a:rPr>
              <a:t>787.025,00 zł</a:t>
            </a:r>
          </a:p>
          <a:p>
            <a:pPr>
              <a:spcBef>
                <a:spcPts val="600"/>
              </a:spcBef>
            </a:pPr>
            <a:r>
              <a:rPr lang="pl-PL" sz="8000" u="sng" dirty="0">
                <a:solidFill>
                  <a:schemeClr val="tx1"/>
                </a:solidFill>
                <a:latin typeface="+mj-lt"/>
              </a:rPr>
              <a:t>Liczba uczestników:</a:t>
            </a:r>
            <a:r>
              <a:rPr lang="pl-PL" sz="80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8000" b="1" dirty="0">
                <a:solidFill>
                  <a:schemeClr val="tx1"/>
                </a:solidFill>
                <a:latin typeface="+mj-lt"/>
              </a:rPr>
              <a:t>446 osób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88022" y="4141219"/>
            <a:ext cx="4536504" cy="1448021"/>
          </a:xfrm>
        </p:spPr>
        <p:txBody>
          <a:bodyPr>
            <a:normAutofit fontScale="25000" lnSpcReduction="20000"/>
          </a:bodyPr>
          <a:lstStyle/>
          <a:p>
            <a:r>
              <a:rPr lang="pl-PL" sz="8000" b="1" u="sng" dirty="0">
                <a:solidFill>
                  <a:schemeClr val="tx1"/>
                </a:solidFill>
                <a:latin typeface="+mj-lt"/>
              </a:rPr>
              <a:t>Beneficjenci</a:t>
            </a:r>
            <a:r>
              <a:rPr lang="pl-PL" sz="8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8000" dirty="0">
                <a:solidFill>
                  <a:schemeClr val="tx1"/>
                </a:solidFill>
                <a:latin typeface="+mj-lt"/>
              </a:rPr>
              <a:t>- rodziny naturalne, rodziny zastępcze, wychowankowie opuszczający pieczę zastępczą, kandydaci do sprawowania funkcji rodzinnej pieczy zastępczej, wolontariusze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6F386A36-CD20-BFC5-2396-6D57AAF4C27B}"/>
              </a:ext>
            </a:extLst>
          </p:cNvPr>
          <p:cNvSpPr/>
          <p:nvPr/>
        </p:nvSpPr>
        <p:spPr>
          <a:xfrm>
            <a:off x="158192" y="332656"/>
            <a:ext cx="8827615" cy="108012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+mj-lt"/>
              </a:rPr>
              <a:t>Realizacja zadań z zakresu pomocy społecznej </a:t>
            </a:r>
          </a:p>
          <a:p>
            <a:pPr algn="ctr"/>
            <a:r>
              <a:rPr lang="pl-PL" sz="2800" b="1" dirty="0">
                <a:solidFill>
                  <a:schemeClr val="tx1"/>
                </a:solidFill>
                <a:latin typeface="+mj-lt"/>
              </a:rPr>
              <a:t>działalność projektowa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D3A1D26-E814-C86E-24FA-0E9D4D5B2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61411"/>
            <a:ext cx="3419882" cy="227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0600E3D-DC34-2994-E0D7-5BA5C07CC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20828"/>
            <a:ext cx="3635906" cy="24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494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0EAD47-8C17-45EE-B887-22C00E160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7499" y="2204864"/>
            <a:ext cx="4294501" cy="3168352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8000" dirty="0">
                <a:solidFill>
                  <a:schemeClr val="tx1"/>
                </a:solidFill>
                <a:latin typeface="+mj-lt"/>
              </a:rPr>
              <a:t>  </a:t>
            </a:r>
            <a:r>
              <a:rPr lang="pl-PL" sz="8000" u="sng" dirty="0">
                <a:solidFill>
                  <a:schemeClr val="tx1"/>
                </a:solidFill>
                <a:latin typeface="+mj-lt"/>
              </a:rPr>
              <a:t>Poradnictwo pedagogiczne</a:t>
            </a:r>
            <a:r>
              <a:rPr lang="pl-PL" sz="80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8000" b="1" dirty="0">
                <a:solidFill>
                  <a:schemeClr val="tx1"/>
                </a:solidFill>
                <a:latin typeface="+mj-lt"/>
              </a:rPr>
              <a:t>75 godzin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8000" dirty="0">
                <a:solidFill>
                  <a:schemeClr val="tx1"/>
                </a:solidFill>
                <a:latin typeface="+mj-lt"/>
              </a:rPr>
              <a:t>                                    </a:t>
            </a:r>
          </a:p>
          <a:p>
            <a:pPr>
              <a:spcBef>
                <a:spcPts val="0"/>
              </a:spcBef>
            </a:pPr>
            <a:r>
              <a:rPr lang="pl-PL" sz="8000" u="sng" dirty="0">
                <a:solidFill>
                  <a:schemeClr val="tx1"/>
                </a:solidFill>
                <a:latin typeface="+mj-lt"/>
              </a:rPr>
              <a:t>Poradnictwo psychologiczne </a:t>
            </a:r>
            <a:r>
              <a:rPr lang="pl-PL" sz="8000" b="1" dirty="0">
                <a:solidFill>
                  <a:schemeClr val="tx1"/>
                </a:solidFill>
                <a:latin typeface="+mj-lt"/>
              </a:rPr>
              <a:t>600 godzin</a:t>
            </a:r>
          </a:p>
          <a:p>
            <a:pPr>
              <a:spcBef>
                <a:spcPts val="0"/>
              </a:spcBef>
            </a:pPr>
            <a:endParaRPr lang="pl-PL" sz="80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pl-PL" sz="8000" u="sng" dirty="0">
                <a:solidFill>
                  <a:schemeClr val="tx1"/>
                </a:solidFill>
                <a:latin typeface="+mj-lt"/>
              </a:rPr>
              <a:t>Poradnictwo logopedyczne</a:t>
            </a:r>
            <a:r>
              <a:rPr lang="pl-PL" sz="80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8000" b="1" dirty="0">
                <a:solidFill>
                  <a:schemeClr val="tx1"/>
                </a:solidFill>
                <a:latin typeface="+mj-lt"/>
              </a:rPr>
              <a:t>180 godzin</a:t>
            </a:r>
          </a:p>
          <a:p>
            <a:pPr>
              <a:spcBef>
                <a:spcPts val="0"/>
              </a:spcBef>
            </a:pPr>
            <a:r>
              <a:rPr lang="pl-PL" sz="80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>
              <a:spcBef>
                <a:spcPts val="0"/>
              </a:spcBef>
            </a:pPr>
            <a:r>
              <a:rPr lang="pl-PL" sz="8000" u="sng" dirty="0">
                <a:solidFill>
                  <a:schemeClr val="tx1"/>
                </a:solidFill>
                <a:latin typeface="+mj-lt"/>
              </a:rPr>
              <a:t>Grupa wsparcia dla rodzin </a:t>
            </a:r>
          </a:p>
          <a:p>
            <a:pPr>
              <a:spcBef>
                <a:spcPts val="600"/>
              </a:spcBef>
            </a:pPr>
            <a:r>
              <a:rPr lang="pl-PL" sz="8000" u="sng" dirty="0">
                <a:solidFill>
                  <a:schemeClr val="tx1"/>
                </a:solidFill>
                <a:latin typeface="+mj-lt"/>
              </a:rPr>
              <a:t>naturalnych i zastępczych</a:t>
            </a:r>
            <a:r>
              <a:rPr lang="pl-PL" sz="80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8000" b="1" dirty="0">
                <a:solidFill>
                  <a:schemeClr val="tx1"/>
                </a:solidFill>
                <a:latin typeface="+mj-lt"/>
              </a:rPr>
              <a:t>13 spotkań</a:t>
            </a:r>
          </a:p>
          <a:p>
            <a:pPr>
              <a:spcBef>
                <a:spcPts val="600"/>
              </a:spcBef>
            </a:pPr>
            <a:endParaRPr lang="pl-PL" sz="40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pl-PL" sz="80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8000" u="sng" dirty="0">
                <a:solidFill>
                  <a:schemeClr val="tx1"/>
                </a:solidFill>
                <a:latin typeface="+mj-lt"/>
              </a:rPr>
              <a:t>Superwizja rodzin zastępczych</a:t>
            </a:r>
            <a:r>
              <a:rPr lang="pl-PL" sz="8000" b="1" dirty="0">
                <a:solidFill>
                  <a:schemeClr val="tx1"/>
                </a:solidFill>
                <a:latin typeface="+mj-lt"/>
              </a:rPr>
              <a:t> 48 godzin</a:t>
            </a:r>
          </a:p>
          <a:p>
            <a:pPr marL="0" indent="0">
              <a:spcBef>
                <a:spcPts val="600"/>
              </a:spcBef>
              <a:buNone/>
            </a:pPr>
            <a:endParaRPr lang="pl-PL" sz="36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 sz="8000" u="sng" dirty="0">
                <a:solidFill>
                  <a:schemeClr val="tx1"/>
                </a:solidFill>
                <a:latin typeface="+mj-lt"/>
              </a:rPr>
              <a:t>Terapia rodzinna grupowa </a:t>
            </a:r>
            <a:br>
              <a:rPr lang="pl-PL" sz="8000" u="sng" dirty="0">
                <a:solidFill>
                  <a:schemeClr val="tx1"/>
                </a:solidFill>
                <a:latin typeface="+mj-lt"/>
              </a:rPr>
            </a:br>
            <a:r>
              <a:rPr lang="pl-PL" sz="8000" u="sng" dirty="0">
                <a:solidFill>
                  <a:schemeClr val="tx1"/>
                </a:solidFill>
                <a:latin typeface="+mj-lt"/>
              </a:rPr>
              <a:t>i indywidualna</a:t>
            </a:r>
            <a:r>
              <a:rPr lang="pl-PL" sz="80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8000" b="1" dirty="0">
                <a:solidFill>
                  <a:schemeClr val="tx1"/>
                </a:solidFill>
                <a:latin typeface="+mj-lt"/>
              </a:rPr>
              <a:t>300 godzin</a:t>
            </a:r>
            <a:endParaRPr lang="pl-PL" sz="8000" dirty="0">
              <a:solidFill>
                <a:schemeClr val="tx1"/>
              </a:solidFill>
              <a:latin typeface="+mj-lt"/>
            </a:endParaRPr>
          </a:p>
          <a:p>
            <a:endParaRPr lang="pl-PL" sz="1600" dirty="0">
              <a:solidFill>
                <a:schemeClr val="tx1"/>
              </a:solidFill>
            </a:endParaRPr>
          </a:p>
          <a:p>
            <a:endParaRPr lang="pl-PL" sz="1600" dirty="0"/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74AF2BD0-2547-2688-3796-C7CC36109895}"/>
              </a:ext>
            </a:extLst>
          </p:cNvPr>
          <p:cNvSpPr/>
          <p:nvPr/>
        </p:nvSpPr>
        <p:spPr>
          <a:xfrm>
            <a:off x="158192" y="316437"/>
            <a:ext cx="8827615" cy="1152128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+mj-lt"/>
              </a:rPr>
              <a:t>Realizacja zadań z zakresu pomocy społecznej </a:t>
            </a:r>
          </a:p>
          <a:p>
            <a:pPr algn="ctr"/>
            <a:r>
              <a:rPr lang="pl-PL" sz="2800" b="1" dirty="0">
                <a:solidFill>
                  <a:schemeClr val="tx1"/>
                </a:solidFill>
                <a:latin typeface="+mj-lt"/>
              </a:rPr>
              <a:t>działalność projektowa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7926563-9E80-DC9E-F8E6-22309AFBD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89" y="1638989"/>
            <a:ext cx="3617509" cy="241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E51FE7AD-AE0F-54D5-3EC9-6EBAFB39F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942" y="4200888"/>
            <a:ext cx="3620078" cy="2411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834891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19417</TotalTime>
  <Words>1820</Words>
  <Application>Microsoft Office PowerPoint</Application>
  <PresentationFormat>Pokaz na ekranie (4:3)</PresentationFormat>
  <Paragraphs>302</Paragraphs>
  <Slides>28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3" baseType="lpstr">
      <vt:lpstr>Calibri</vt:lpstr>
      <vt:lpstr>Calibri Light</vt:lpstr>
      <vt:lpstr>Times New Roman</vt:lpstr>
      <vt:lpstr>Wingdings</vt:lpstr>
      <vt:lpstr>Retrospekcja</vt:lpstr>
      <vt:lpstr>         Sprawozdanie z działalności za 2025 r.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Realizacja zadań z zakresu pieczy zastępczej</vt:lpstr>
      <vt:lpstr>Prezentacja programu PowerPoint</vt:lpstr>
      <vt:lpstr>Realizacja zadań z zakresu rehabilitacji</vt:lpstr>
      <vt:lpstr>Prezentacja programu PowerPoint</vt:lpstr>
      <vt:lpstr>Realizacja zadań z zakresu rehabilitacji</vt:lpstr>
      <vt:lpstr>Realizacja zadań z zakresu rehabilitacji</vt:lpstr>
      <vt:lpstr>Realizacja zadań z zakresu rehabilitacji</vt:lpstr>
      <vt:lpstr>Prezentacja programu PowerPoint</vt:lpstr>
      <vt:lpstr>Prezentacja programu PowerPoint</vt:lpstr>
      <vt:lpstr>Realizacja zadań z zakresu współpracy powiatu z organizacjami pozarządowymi</vt:lpstr>
      <vt:lpstr>Prezentacja programu PowerPoint</vt:lpstr>
      <vt:lpstr>Realizacja programów</vt:lpstr>
      <vt:lpstr>Zdiagnozowane potrzeby i wnioski  </vt:lpstr>
      <vt:lpstr>Zdiagnozowane potrzeby i wnioski 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Sprawozdanie z działalności Powiatowego Centrum Pomocy Rodzinie w Wąbrzeźnie  w roku 2011</dc:title>
  <dc:creator>Emilia Jamroży</dc:creator>
  <cp:lastModifiedBy>Justyna Przybyłowska</cp:lastModifiedBy>
  <cp:revision>339</cp:revision>
  <cp:lastPrinted>2026-03-24T10:02:58Z</cp:lastPrinted>
  <dcterms:modified xsi:type="dcterms:W3CDTF">2026-03-26T06:59:51Z</dcterms:modified>
</cp:coreProperties>
</file>