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1"/>
  </p:handoutMasterIdLst>
  <p:sldIdLst>
    <p:sldId id="256" r:id="rId2"/>
    <p:sldId id="257" r:id="rId3"/>
    <p:sldId id="258" r:id="rId4"/>
    <p:sldId id="260" r:id="rId5"/>
    <p:sldId id="261" r:id="rId6"/>
    <p:sldId id="288" r:id="rId7"/>
    <p:sldId id="289" r:id="rId8"/>
    <p:sldId id="293" r:id="rId9"/>
    <p:sldId id="280" r:id="rId10"/>
    <p:sldId id="263" r:id="rId11"/>
    <p:sldId id="264" r:id="rId12"/>
    <p:sldId id="294" r:id="rId13"/>
    <p:sldId id="269" r:id="rId14"/>
    <p:sldId id="270" r:id="rId15"/>
    <p:sldId id="281" r:id="rId16"/>
    <p:sldId id="271" r:id="rId17"/>
    <p:sldId id="272" r:id="rId18"/>
    <p:sldId id="274" r:id="rId19"/>
    <p:sldId id="278" r:id="rId20"/>
  </p:sldIdLst>
  <p:sldSz cx="9144000" cy="6858000" type="screen4x3"/>
  <p:notesSz cx="6858000" cy="99472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4660"/>
  </p:normalViewPr>
  <p:slideViewPr>
    <p:cSldViewPr>
      <p:cViewPr varScale="1">
        <p:scale>
          <a:sx n="45" d="100"/>
          <a:sy n="45" d="100"/>
        </p:scale>
        <p:origin x="11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7BD18176-37A5-458C-804B-5C8EFCD77C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608" cy="499291"/>
          </a:xfrm>
          <a:prstGeom prst="rect">
            <a:avLst/>
          </a:prstGeom>
        </p:spPr>
        <p:txBody>
          <a:bodyPr vert="horz" lIns="92706" tIns="46352" rIns="92706" bIns="46352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4911E59-23B0-42B5-8543-59E8A55160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5392" y="0"/>
            <a:ext cx="2970992" cy="499291"/>
          </a:xfrm>
          <a:prstGeom prst="rect">
            <a:avLst/>
          </a:prstGeom>
        </p:spPr>
        <p:txBody>
          <a:bodyPr vert="horz" lIns="92706" tIns="46352" rIns="92706" bIns="46352" rtlCol="0"/>
          <a:lstStyle>
            <a:lvl1pPr algn="r">
              <a:defRPr sz="1200"/>
            </a:lvl1pPr>
          </a:lstStyle>
          <a:p>
            <a:fld id="{EAC4B957-9BA2-41AE-A650-ABD69F9F4B7A}" type="datetimeFigureOut">
              <a:rPr lang="pl-PL" smtClean="0"/>
              <a:t>2025-05-05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EB55783-5CB5-469A-8012-9FC995C479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7985"/>
            <a:ext cx="2972608" cy="499290"/>
          </a:xfrm>
          <a:prstGeom prst="rect">
            <a:avLst/>
          </a:prstGeom>
        </p:spPr>
        <p:txBody>
          <a:bodyPr vert="horz" lIns="92706" tIns="46352" rIns="92706" bIns="46352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C722500-F7E7-40E1-9229-5DBA3E48FE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5392" y="9447985"/>
            <a:ext cx="2970992" cy="499290"/>
          </a:xfrm>
          <a:prstGeom prst="rect">
            <a:avLst/>
          </a:prstGeom>
        </p:spPr>
        <p:txBody>
          <a:bodyPr vert="horz" lIns="92706" tIns="46352" rIns="92706" bIns="46352" rtlCol="0" anchor="b"/>
          <a:lstStyle>
            <a:lvl1pPr algn="r">
              <a:defRPr sz="1200"/>
            </a:lvl1pPr>
          </a:lstStyle>
          <a:p>
            <a:fld id="{152287B7-84A5-4698-84DB-F8768C316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2938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2025-05-05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2025-05-05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2025-05-05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2025-05-05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2025-05-05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2025-05-05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2025-05-05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2025-05-05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2025-05-05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2025-05-05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2025-05-05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2025-05-05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8077200" cy="2609456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Sprawozdanie z realizacji Programu współpracy Powiatu Wąbrzeskiego z organizacjami pozarządowymi na rok 2024</a:t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196752"/>
            <a:ext cx="8077200" cy="720080"/>
          </a:xfrm>
        </p:spPr>
        <p:txBody>
          <a:bodyPr/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Wąbrzeźno, maj 2025 r.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Zakres podmiotowy Programu współpracy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Rada – wytyczała kierunki polityki społecznej Powiatu oraz określała wysokość środków finansowych przeznaczonych na zlecanie realizacji zadań publicznych;</a:t>
            </a:r>
          </a:p>
          <a:p>
            <a:pPr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Zarząd – ogłaszał konkursy na realizację zadań publicznych;</a:t>
            </a:r>
          </a:p>
          <a:p>
            <a:pPr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organizacje pozarządowe – prowadzące działalność pożytku publicznego i działające w sferze zadań publicznych;</a:t>
            </a:r>
          </a:p>
          <a:p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komisje konkursowe oraz inne zespoły zadaniowe, tworzone                     w miarę potrzeb;</a:t>
            </a:r>
          </a:p>
          <a:p>
            <a:pPr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Wydziały Starostwa Powiatowego w Wąbrzeźnie oraz jednostki organizacyjne Powiatu w zakresie bieżącej współpracy                        z organizacjami pozarządowymi w ramach swoich kompetencji określonych regulaminowo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Zakres przedmiotowy Programu współpracy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   Działalność pożytku publicznego – działalność społecznie użyteczna prowadzona przez organizacje pozarządowe w sferze zadań publicznych określonych w art. 4 ust. 1 ustawy o działalności pożytku publicznego                                i o wolontariacie 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Formy realizacji zadań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Zadania publiczne były realizowane                         w formach:</a:t>
            </a:r>
          </a:p>
          <a:p>
            <a:pPr lvl="3"/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powierzania wykonywania zadań publicznych, wraz z udzielaniem dotacji na finansowanie ich realizacji – 4 otwarte konkursy ofert 2.610.072,00 zł,</a:t>
            </a:r>
          </a:p>
          <a:p>
            <a:pPr marL="1033272" lvl="3" indent="0">
              <a:buNone/>
            </a:pP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/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wspierania wykonywania zadań publicznych, wraz             z udzieleniem dotacji na dofinansowanie ich realizacji – 2 otwarte konkursy ofert – 12.000,00 zł;</a:t>
            </a:r>
          </a:p>
          <a:p>
            <a:pPr marL="118872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9652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Formy współpracy finansowej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lvl="0" indent="0">
              <a:buNone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8872" lvl="0" indent="0">
              <a:buNone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zlecania realizacji zadań publicznych, o których mowa w art.5 ust 2 pkt 1, jako zadań zleconych w rozumieniu art. 127 ust. 1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pkt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1 lit. e, art. 151 ust. 1 oraz art. 221 ustawy z dnia 27 sierpnia 2009 r. o finansach publicznych (Dz. U. z 2024 r. poz. 1530 ze zm.) – 2.085.186,64 zł;</a:t>
            </a:r>
          </a:p>
          <a:p>
            <a:pPr marL="651510" indent="-514350">
              <a:buNone/>
            </a:pPr>
            <a:endParaRPr lang="pl-PL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Formy współpracy pozafinanso</a:t>
            </a:r>
            <a:r>
              <a:rPr lang="pl-PL" dirty="0"/>
              <a:t>wej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konsultowania z organizacjami pozarządowymi oraz podmiotami wymienionymi  w art. 3 ust. 3 ustawy projektu Programu współpracy na rok 2025 oraz                              4 konsultacje społeczne programów powiatowych;</a:t>
            </a:r>
          </a:p>
          <a:p>
            <a:pPr lvl="2"/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utworzenia  6 wspólnych zespołów o charakterze doradczym i inicjatywnym, złożonych  z przedstawicieli organizacji pozarządowych, podmiotów wymienionych                        w art. 3 ust. 3 ustawy oraz przedstawicieli właściwych organów administracji publicznej;</a:t>
            </a:r>
          </a:p>
          <a:p>
            <a:pPr lvl="2"/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nieodpłatnego użyczania pomieszczeń celem prowadzenia działalności statutowej 3 organizacjom pozarządowym oraz innych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sal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na spotkania organizowane przez organizacje;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Formy współpracy pozafinansowej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przesłania 17 informacji w zakresie monitorowanie zmian aktów prawnych dotyczących organizacji pozarządowych, organizowanych konkursach oraz innych ważnych kwestii dla trzeciego sektora, bieżącej współpracy z 20 organizacjami                           w ramach Zespołu ds. ES;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materiał do sprawozdania zebrano od 9 organizacji pozarządowych w formie tabeli oceny realizacji programu współpracy;</a:t>
            </a:r>
          </a:p>
          <a:p>
            <a:pPr marL="118872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Zadania priorytetowe w roku 2024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Zadania publiczne ze sfery działalności na rzecz osób niepełnosprawnych.</a:t>
            </a:r>
          </a:p>
          <a:p>
            <a:pPr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Zadania z zakresu pomocy społecznej, w tym pomocy rodzinom i osobom w trudnej sytuacji życiowej oraz wyrównywania szans tych osób                    i rodzin.</a:t>
            </a:r>
          </a:p>
          <a:p>
            <a:pPr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Udzielanie nieodpłatnego poradnictwa obywatelskiego.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   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Okres realizacji Programu współpracy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sz="6000" dirty="0">
                <a:latin typeface="Calibri" panose="020F0502020204030204" pitchFamily="34" charset="0"/>
                <a:cs typeface="Calibri" panose="020F0502020204030204" pitchFamily="34" charset="0"/>
              </a:rPr>
              <a:t>1 stycznia 2024 rok –     31 grudnia 2024 rok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440160"/>
          </a:xfrm>
        </p:spPr>
        <p:txBody>
          <a:bodyPr>
            <a:noAutofit/>
          </a:bodyPr>
          <a:lstStyle/>
          <a:p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Wysokość środków finansowych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Środki własne powiatu – 205.920,00 zł</a:t>
            </a:r>
          </a:p>
          <a:p>
            <a:pPr marL="118872" indent="0">
              <a:buNone/>
            </a:pPr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Środki gmin przekazane powiatowi na realizację zadań – 33.500 zł</a:t>
            </a:r>
          </a:p>
          <a:p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Środki zewnętrzne pozyskane przez organizacje pozarządowe na realizację zadań – 29.300,00 zł</a:t>
            </a:r>
          </a:p>
          <a:p>
            <a:pPr>
              <a:buNone/>
            </a:pPr>
            <a:endParaRPr lang="pl-PL" sz="36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Środki przekazane przez budżet państwa na zadania powiatu - 2.601.072,00 zł</a:t>
            </a:r>
          </a:p>
          <a:p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Środki przekazane przez PFRON na zadania powiatu – 1.866.766,40 zł</a:t>
            </a:r>
          </a:p>
          <a:p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Środki własne organizacji pozarządowych na realizację zadań – 16.234,20 zł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07704" y="476672"/>
            <a:ext cx="7086600" cy="2753816"/>
          </a:xfrm>
        </p:spPr>
        <p:txBody>
          <a:bodyPr/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Dziękuję za uwagę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79512" y="4293096"/>
            <a:ext cx="7086600" cy="2229792"/>
          </a:xfrm>
        </p:spPr>
        <p:txBody>
          <a:bodyPr>
            <a:norm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Wąbrzeźno, maj 2025 r.</a:t>
            </a:r>
          </a:p>
          <a:p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Justyna Przybyłowska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Powiatowe Centrum Pomocy Rodzinie w Wąbrzeźnie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ul. Wolności 44, 87-200 Wąbrzeźno</a:t>
            </a:r>
          </a:p>
          <a:p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tel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fax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56 5882451 wew.170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e-mail: jprzybylowska@pcprwabrzezno.pl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Podstawa prawna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453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sz="4000" dirty="0"/>
              <a:t>    </a:t>
            </a:r>
            <a:r>
              <a:rPr lang="pl-PL" sz="4000" dirty="0">
                <a:latin typeface="Calibri" panose="020F0502020204030204" pitchFamily="34" charset="0"/>
                <a:cs typeface="Calibri" panose="020F0502020204030204" pitchFamily="34" charset="0"/>
              </a:rPr>
              <a:t>Ustawa z dnia 24 kwietnia 2003 r. o działalności pożytku publicznego i o wolontariacie (Dz. U. z 2024 r. poz. 1491 ze zm.) art. 5a ust. 1 </a:t>
            </a:r>
          </a:p>
          <a:p>
            <a:pPr>
              <a:buNone/>
            </a:pPr>
            <a:endParaRPr lang="pl-PL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pl-PL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pl-PL" sz="4000" dirty="0">
                <a:latin typeface="Calibri" panose="020F0502020204030204" pitchFamily="34" charset="0"/>
                <a:cs typeface="Calibri" panose="020F0502020204030204" pitchFamily="34" charset="0"/>
              </a:rPr>
              <a:t>    Uchwała nr XLV/261/2023 Rady Powiatu                              w Wąbrzeźnie z dnia 30 listopada 2023 r. w sprawie przyjęcia Programu współpracy Powiatu Wąbrzeskiego z organizacjami pozarządowymi                          i podmiotami, o których mowa w art. 3 ust. 3 ustawy z dnia 24 kwietnia 2003 r. o działalności pożytku publicznego i o wolontariacie, na rok 2024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Konsultacje społeczne – podstawa prawna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Uchwała Nr 205/396/2023 Zarządu Powiatu         w Wąbrzeźnie z dnia 26 października 2023 r.                       w sprawie przeprowadzenia konsultacji                          z mieszkańcami Powiatu Wąbrzeskiego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otwarte spotkanie z 2 przedstawicielami                                       3 organizacji pozarządowych w dniu    14.11.2023 r. </a:t>
            </a:r>
          </a:p>
          <a:p>
            <a:pPr marL="118872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Cel główny Programu współpracy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     </a:t>
            </a:r>
          </a:p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sz="4000" dirty="0">
                <a:latin typeface="Calibri" panose="020F0502020204030204" pitchFamily="34" charset="0"/>
                <a:cs typeface="Calibri" panose="020F0502020204030204" pitchFamily="34" charset="0"/>
              </a:rPr>
              <a:t>Budowanie partnerstwa między Powiatem Wąbrzeskim                                 a organizacjami pozarządowymi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Cele szczegółowe Programu współpracy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pl-PL" dirty="0"/>
          </a:p>
          <a:p>
            <a:r>
              <a:rPr lang="pl-PL" dirty="0"/>
              <a:t>zwiększanie wpływu sektora obywatelskiego na kreowanie polityki społecznej w Powiecie Wąbrzeskim;</a:t>
            </a:r>
          </a:p>
          <a:p>
            <a:pPr>
              <a:buNone/>
            </a:pPr>
            <a:endParaRPr lang="pl-PL" dirty="0"/>
          </a:p>
          <a:p>
            <a:r>
              <a:rPr lang="pl-PL" dirty="0"/>
              <a:t>poprawa jakości życia poprzez pełniejsze zaspokajanie potrzeb społecznych mieszkańców Powiatu Wąbrzeskiego;</a:t>
            </a:r>
          </a:p>
          <a:p>
            <a:pPr>
              <a:buNone/>
            </a:pPr>
            <a:endParaRPr lang="pl-PL" dirty="0"/>
          </a:p>
          <a:p>
            <a:r>
              <a:rPr lang="pl-PL" dirty="0"/>
              <a:t>wzmocnienie potencjału ekonomii społecznej na terenie Powiatu Wąbrzeskiego;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Cele szczegółowe Programu współpracy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Cele były realizowane poprzez:</a:t>
            </a:r>
          </a:p>
          <a:p>
            <a:pPr marL="633222" indent="-514350">
              <a:buAutoNum type="arabicParenR"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3222" indent="-514350">
              <a:buAutoNum type="arabicParenR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konsultowanie z organizacjami pozarządowymi projektów aktów normatywnych w dziedzinach dotyczących działalności statutowej tych organizacji przy wykorzystaniu zasady dialogu społeczno-obywatelskiego;</a:t>
            </a:r>
          </a:p>
          <a:p>
            <a:pPr marL="118872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8872" indent="0">
              <a:buNone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2) równy dostęp do informacji oraz wzajemne      informowanie się  o planowanych kierunkach działalności i współdziałania w celu zharmonizowania tych kierunków;</a:t>
            </a:r>
          </a:p>
          <a:p>
            <a:pPr marL="633222" indent="-514350">
              <a:buAutoNum type="arabi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2466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Cele szczegółowe Programu współpracy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pl-PL" dirty="0"/>
              <a:t>3) zlecanie organizacjom pozarządowym oraz podmiotom wymienionym w art. ust. 3 realizację zadań publicznych poprzez powierzanie wykonywania zadań publicznych wraz                                         z udzieleniem dotacji na finansowanie ich realizacji lub wspieranie wykonywania zadań publicznych wraz z udzielaniem dotacji na dofinansowanie ich realizacji;</a:t>
            </a:r>
          </a:p>
          <a:p>
            <a:pPr marL="118872" indent="0">
              <a:buNone/>
            </a:pPr>
            <a:endParaRPr lang="pl-PL" dirty="0"/>
          </a:p>
          <a:p>
            <a:pPr marL="118872" indent="0">
              <a:buNone/>
            </a:pPr>
            <a:r>
              <a:rPr lang="pl-PL" dirty="0"/>
              <a:t>4) podnoszenie poprawności składanych ofert                        i jakości realizacji zadań;</a:t>
            </a:r>
          </a:p>
          <a:p>
            <a:pPr marL="118872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3889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Cele szczegółowe Programu współpracy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pl-PL" dirty="0"/>
              <a:t>5) promowanie społeczeństwa obywatelskiego;</a:t>
            </a:r>
          </a:p>
          <a:p>
            <a:pPr marL="118872" indent="0">
              <a:buNone/>
            </a:pPr>
            <a:endParaRPr lang="pl-PL" dirty="0"/>
          </a:p>
          <a:p>
            <a:pPr marL="118872" indent="0">
              <a:buNone/>
            </a:pPr>
            <a:r>
              <a:rPr lang="pl-PL" dirty="0"/>
              <a:t>6) rozwój wolontariatu;</a:t>
            </a:r>
          </a:p>
          <a:p>
            <a:pPr marL="118872" indent="0">
              <a:buNone/>
            </a:pPr>
            <a:endParaRPr lang="pl-PL" dirty="0"/>
          </a:p>
          <a:p>
            <a:pPr marL="118872" indent="0">
              <a:buNone/>
            </a:pPr>
            <a:r>
              <a:rPr lang="pl-PL" dirty="0"/>
              <a:t>7) wspieranie instytucjonalne organizacji pozarządowych;</a:t>
            </a:r>
          </a:p>
          <a:p>
            <a:pPr marL="118872" indent="0">
              <a:buNone/>
            </a:pPr>
            <a:endParaRPr lang="pl-PL" dirty="0"/>
          </a:p>
          <a:p>
            <a:pPr marL="118872" indent="0">
              <a:buNone/>
            </a:pPr>
            <a:r>
              <a:rPr lang="pl-PL" dirty="0"/>
              <a:t>8) promowanie stosowania klauzul społecznych w zamówieniach publicznych. </a:t>
            </a:r>
          </a:p>
        </p:txBody>
      </p:sp>
    </p:spTree>
    <p:extLst>
      <p:ext uri="{BB962C8B-B14F-4D97-AF65-F5344CB8AC3E}">
        <p14:creationId xmlns:p14="http://schemas.microsoft.com/office/powerpoint/2010/main" val="2023507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Zasady współpracy Powiatu                    z organizacjami pozarządowymi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pomocniczości (subsydiarności)</a:t>
            </a:r>
          </a:p>
          <a:p>
            <a:pPr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suwerenności stron </a:t>
            </a:r>
          </a:p>
          <a:p>
            <a:pPr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partnerstwa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172272" cy="4623816"/>
          </a:xfrm>
        </p:spPr>
        <p:txBody>
          <a:bodyPr/>
          <a:lstStyle/>
          <a:p>
            <a:endParaRPr lang="pl-PL" dirty="0"/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efektywności</a:t>
            </a:r>
          </a:p>
          <a:p>
            <a:pPr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uczciwej konkurencji</a:t>
            </a:r>
          </a:p>
          <a:p>
            <a:pPr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jawności</a:t>
            </a:r>
          </a:p>
          <a:p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współodpowiedzialności</a:t>
            </a:r>
          </a:p>
          <a:p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1427</TotalTime>
  <Words>927</Words>
  <Application>Microsoft Office PowerPoint</Application>
  <PresentationFormat>Pokaz na ekranie (4:3)</PresentationFormat>
  <Paragraphs>115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6" baseType="lpstr">
      <vt:lpstr>Arial</vt:lpstr>
      <vt:lpstr>Calibri</vt:lpstr>
      <vt:lpstr>Corbel</vt:lpstr>
      <vt:lpstr>Wingdings</vt:lpstr>
      <vt:lpstr>Wingdings 2</vt:lpstr>
      <vt:lpstr>Wingdings 3</vt:lpstr>
      <vt:lpstr>Moduł</vt:lpstr>
      <vt:lpstr>Sprawozdanie z realizacji Programu współpracy Powiatu Wąbrzeskiego z organizacjami pozarządowymi na rok 2024 </vt:lpstr>
      <vt:lpstr>Podstawa prawna</vt:lpstr>
      <vt:lpstr>Konsultacje społeczne – podstawa prawna</vt:lpstr>
      <vt:lpstr>Cel główny Programu współpracy</vt:lpstr>
      <vt:lpstr>Cele szczegółowe Programu współpracy </vt:lpstr>
      <vt:lpstr>Cele szczegółowe Programu współpracy c.d.</vt:lpstr>
      <vt:lpstr>Cele szczegółowe Programu współpracy c.d.</vt:lpstr>
      <vt:lpstr>Cele szczegółowe Programu współpracy c.d.</vt:lpstr>
      <vt:lpstr>Zasady współpracy Powiatu                    z organizacjami pozarządowymi </vt:lpstr>
      <vt:lpstr>Zakres podmiotowy Programu współpracy</vt:lpstr>
      <vt:lpstr>Zakres przedmiotowy Programu współpracy</vt:lpstr>
      <vt:lpstr>Formy realizacji zadań </vt:lpstr>
      <vt:lpstr>Formy współpracy finansowej</vt:lpstr>
      <vt:lpstr>Formy współpracy pozafinansowej </vt:lpstr>
      <vt:lpstr>Formy współpracy pozafinansowej c.d.</vt:lpstr>
      <vt:lpstr>Zadania priorytetowe w roku 2024</vt:lpstr>
      <vt:lpstr>Okres realizacji Programu współpracy</vt:lpstr>
      <vt:lpstr>Wysokość środków finansowych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współpracy powiatu wąbrzeskiego               z organizacjami pozarządowymi</dc:title>
  <cp:lastModifiedBy>Justyna Przybyłowska</cp:lastModifiedBy>
  <cp:revision>107</cp:revision>
  <cp:lastPrinted>2025-04-30T07:00:28Z</cp:lastPrinted>
  <dcterms:modified xsi:type="dcterms:W3CDTF">2025-05-05T10:39:07Z</dcterms:modified>
</cp:coreProperties>
</file>