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336" r:id="rId2"/>
    <p:sldId id="338" r:id="rId3"/>
    <p:sldId id="328" r:id="rId4"/>
    <p:sldId id="502" r:id="rId5"/>
    <p:sldId id="503" r:id="rId6"/>
    <p:sldId id="504" r:id="rId7"/>
    <p:sldId id="506" r:id="rId8"/>
    <p:sldId id="505" r:id="rId9"/>
    <p:sldId id="319" r:id="rId10"/>
    <p:sldId id="514" r:id="rId11"/>
    <p:sldId id="481" r:id="rId12"/>
    <p:sldId id="512" r:id="rId13"/>
    <p:sldId id="483" r:id="rId14"/>
    <p:sldId id="496" r:id="rId15"/>
    <p:sldId id="312" r:id="rId16"/>
    <p:sldId id="313" r:id="rId17"/>
    <p:sldId id="314" r:id="rId18"/>
    <p:sldId id="482" r:id="rId19"/>
    <p:sldId id="510" r:id="rId20"/>
    <p:sldId id="494" r:id="rId21"/>
    <p:sldId id="411" r:id="rId22"/>
    <p:sldId id="412" r:id="rId23"/>
    <p:sldId id="515" r:id="rId24"/>
    <p:sldId id="414" r:id="rId25"/>
    <p:sldId id="464" r:id="rId26"/>
    <p:sldId id="492" r:id="rId27"/>
    <p:sldId id="471" r:id="rId28"/>
    <p:sldId id="495" r:id="rId29"/>
    <p:sldId id="485" r:id="rId30"/>
    <p:sldId id="486" r:id="rId31"/>
    <p:sldId id="488" r:id="rId32"/>
    <p:sldId id="487" r:id="rId33"/>
    <p:sldId id="489" r:id="rId34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diia Vereshchaga" initials="NV" lastIdx="1" clrIdx="0">
    <p:extLst>
      <p:ext uri="{19B8F6BF-5375-455C-9EA6-DF929625EA0E}">
        <p15:presenceInfo xmlns:p15="http://schemas.microsoft.com/office/powerpoint/2012/main" userId="S-1-5-21-567966010-2008025754-3717086024-12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 jasny 3 — Ak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Styl pośredni 1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vereshchaga\Downloads\statystyki_export(4)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vereshchaga\Downloads\statystyki_export(3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vereshchaga\Downloads\statystyki_export(1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2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 sz="24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>
              <a:defRPr/>
            </a:pPr>
            <a:r>
              <a:rPr lang="pl-PL" sz="2000" dirty="0">
                <a:solidFill>
                  <a:srgbClr val="002060"/>
                </a:solidFill>
                <a:latin typeface="Arial Black" panose="020B0A04020102020204" pitchFamily="34" charset="0"/>
              </a:rPr>
              <a:t>Zarejestrowani</a:t>
            </a:r>
            <a:r>
              <a:rPr lang="pl-PL" sz="2400" dirty="0">
                <a:solidFill>
                  <a:srgbClr val="002060"/>
                </a:solidFill>
                <a:latin typeface="Arial Black" panose="020B0A04020102020204" pitchFamily="34" charset="0"/>
              </a:rPr>
              <a:t> BEZROBOTNI WG miast i GMIN </a:t>
            </a:r>
            <a:r>
              <a:rPr lang="pl-PL" dirty="0"/>
              <a:t> </a:t>
            </a:r>
            <a:r>
              <a:rPr lang="pl-PL" cap="none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 na 31.12.2024 r.</a:t>
            </a:r>
            <a:endParaRPr lang="pl-P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448294315978900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2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50"/>
      <c:rotY val="1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5627355914101904"/>
          <c:w val="1"/>
          <c:h val="0.84372644085898096"/>
        </c:manualLayout>
      </c:layout>
      <c:pie3DChart>
        <c:varyColors val="1"/>
        <c:ser>
          <c:idx val="0"/>
          <c:order val="0"/>
          <c:explosion val="8"/>
          <c:dPt>
            <c:idx val="0"/>
            <c:bubble3D val="0"/>
            <c:explosion val="2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921-4140-BFD2-2C08A425AAAC}"/>
              </c:ext>
            </c:extLst>
          </c:dPt>
          <c:dPt>
            <c:idx val="1"/>
            <c:bubble3D val="0"/>
            <c:explosion val="1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921-4140-BFD2-2C08A425AAAC}"/>
              </c:ext>
            </c:extLst>
          </c:dPt>
          <c:dPt>
            <c:idx val="2"/>
            <c:bubble3D val="0"/>
            <c:explosion val="2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921-4140-BFD2-2C08A425AAAC}"/>
              </c:ext>
            </c:extLst>
          </c:dPt>
          <c:dPt>
            <c:idx val="3"/>
            <c:bubble3D val="0"/>
            <c:explosion val="3"/>
            <c:spPr>
              <a:solidFill>
                <a:schemeClr val="accent1">
                  <a:lumMod val="60000"/>
                  <a:alpha val="90000"/>
                </a:schemeClr>
              </a:solidFill>
              <a:ln w="19050">
                <a:solidFill>
                  <a:schemeClr val="accent1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921-4140-BFD2-2C08A425AAAC}"/>
              </c:ext>
            </c:extLst>
          </c:dPt>
          <c:dPt>
            <c:idx val="4"/>
            <c:bubble3D val="0"/>
            <c:explosion val="3"/>
            <c:spPr>
              <a:solidFill>
                <a:schemeClr val="accent3">
                  <a:lumMod val="60000"/>
                  <a:alpha val="90000"/>
                </a:schemeClr>
              </a:solidFill>
              <a:ln w="19050">
                <a:solidFill>
                  <a:schemeClr val="accent3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5921-4140-BFD2-2C08A425AAAC}"/>
              </c:ext>
            </c:extLst>
          </c:dPt>
          <c:dLbls>
            <c:dLbl>
              <c:idx val="0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accent1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defRPr>
                    </a:pPr>
                    <a:fld id="{BA0B4B4A-AA0E-40FA-BC63-5B2034ADCF69}" type="CATEGORYNAME">
                      <a:rPr lang="en-US"/>
                      <a:pPr>
                        <a:defRPr sz="1400" b="1">
                          <a:latin typeface="Arial Black" panose="020B0A04020102020204" pitchFamily="34" charset="0"/>
                        </a:defRPr>
                      </a:pPr>
                      <a:t>[NAZWA KATEGORII]</a:t>
                    </a:fld>
                    <a:r>
                      <a:rPr lang="en-US" baseline="0" dirty="0"/>
                      <a:t>
40%</a:t>
                    </a: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1"/>
                      </a:solidFill>
                      <a:effectLst/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921-4140-BFD2-2C08A425AAAC}"/>
                </c:ext>
              </c:extLst>
            </c:dLbl>
            <c:dLbl>
              <c:idx val="1"/>
              <c:layout>
                <c:manualLayout>
                  <c:x val="-2.8067579144184399E-2"/>
                  <c:y val="-0.11981200589097074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3"/>
                      </a:solidFill>
                      <a:effectLst/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21-4140-BFD2-2C08A425AAAC}"/>
                </c:ext>
              </c:extLst>
            </c:dLbl>
            <c:dLbl>
              <c:idx val="2"/>
              <c:layout>
                <c:manualLayout>
                  <c:x val="0.11094509036468909"/>
                  <c:y val="-0.18756315256308986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accent1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defRPr>
                    </a:pPr>
                    <a:fld id="{BA8D5759-BF31-4881-83A4-9D0703AF4A5F}" type="CATEGORYNAME">
                      <a:rPr lang="en-US"/>
                      <a:pPr>
                        <a:defRPr sz="1400" b="1">
                          <a:solidFill>
                            <a:schemeClr val="accent1"/>
                          </a:solidFill>
                          <a:latin typeface="Arial Black" panose="020B0A04020102020204" pitchFamily="34" charset="0"/>
                        </a:defRPr>
                      </a:pPr>
                      <a:t>[NAZWA KATEGORII]</a:t>
                    </a:fld>
                    <a:r>
                      <a:rPr lang="en-US" dirty="0"/>
                      <a:t>
10%</a:t>
                    </a: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1"/>
                      </a:solidFill>
                      <a:effectLst/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921-4140-BFD2-2C08A425AAAC}"/>
                </c:ext>
              </c:extLst>
            </c:dLbl>
            <c:dLbl>
              <c:idx val="3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accent1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defRPr>
                    </a:pPr>
                    <a:fld id="{D2D5CACB-4CD6-4E1C-9DF8-554331A3EAB9}" type="CATEGORYNAME">
                      <a:rPr lang="en-US"/>
                      <a:pPr>
                        <a:defRPr sz="1400" b="1">
                          <a:solidFill>
                            <a:schemeClr val="accent1"/>
                          </a:solidFill>
                          <a:latin typeface="Arial Black" panose="020B0A04020102020204" pitchFamily="34" charset="0"/>
                        </a:defRPr>
                      </a:pPr>
                      <a:t>[NAZWA KATEGORII]</a:t>
                    </a:fld>
                    <a:r>
                      <a:rPr lang="en-US" baseline="0" dirty="0"/>
                      <a:t>
13%</a:t>
                    </a: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1"/>
                      </a:solidFill>
                      <a:effectLst/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921-4140-BFD2-2C08A425AAAC}"/>
                </c:ext>
              </c:extLst>
            </c:dLbl>
            <c:dLbl>
              <c:idx val="4"/>
              <c:layout>
                <c:manualLayout>
                  <c:x val="0.12283450557377894"/>
                  <c:y val="0.12081258054219916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accent1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defRPr>
                    </a:pPr>
                    <a:fld id="{7D3577DF-655F-4A7D-B11E-08091286C720}" type="CATEGORYNAME">
                      <a:rPr lang="en-US"/>
                      <a:pPr>
                        <a:defRPr sz="1400" b="1">
                          <a:solidFill>
                            <a:schemeClr val="accent1"/>
                          </a:solidFill>
                          <a:latin typeface="Arial Black" panose="020B0A04020102020204" pitchFamily="34" charset="0"/>
                        </a:defRPr>
                      </a:pPr>
                      <a:t>[NAZWA KATEGORII]</a:t>
                    </a:fld>
                    <a:r>
                      <a:rPr lang="en-US" baseline="0" dirty="0"/>
                      <a:t>
27%</a:t>
                    </a: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1"/>
                      </a:solidFill>
                      <a:effectLst/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746001902181162"/>
                      <c:h val="9.887297243069721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921-4140-BFD2-2C08A425AAAC}"/>
                </c:ext>
              </c:extLst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0F6FC6"/>
                </a:solidFill>
                <a:round/>
              </a:ln>
              <a:effectLst>
                <a:outerShdw blurRad="50800" dist="38100" dir="2700000" algn="tl" rotWithShape="0">
                  <a:srgbClr val="0F6FC6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1"/>
                    </a:solidFill>
                    <a:effectLst/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'Formularz 1'!$B$11:$C$15</c:f>
              <c:multiLvlStrCache>
                <c:ptCount val="5"/>
                <c:lvl>
                  <c:pt idx="0">
                    <c:v>Wąbrzeźno</c:v>
                  </c:pt>
                  <c:pt idx="1">
                    <c:v>Dębowa Łąka</c:v>
                  </c:pt>
                  <c:pt idx="2">
                    <c:v>Książki</c:v>
                  </c:pt>
                  <c:pt idx="3">
                    <c:v>Płużnica</c:v>
                  </c:pt>
                  <c:pt idx="4">
                    <c:v>Ryńsk</c:v>
                  </c:pt>
                </c:lvl>
                <c:lvl>
                  <c:pt idx="0">
                    <c:v>Miasto</c:v>
                  </c:pt>
                  <c:pt idx="1">
                    <c:v>Gmina </c:v>
                  </c:pt>
                  <c:pt idx="2">
                    <c:v>Gmina </c:v>
                  </c:pt>
                  <c:pt idx="3">
                    <c:v>Gmina </c:v>
                  </c:pt>
                  <c:pt idx="4">
                    <c:v>Gmina </c:v>
                  </c:pt>
                </c:lvl>
              </c:multiLvlStrCache>
            </c:multiLvlStrRef>
          </c:cat>
          <c:val>
            <c:numRef>
              <c:f>'Formularz 1'!$D$11:$D$15</c:f>
              <c:numCache>
                <c:formatCode>General</c:formatCode>
                <c:ptCount val="5"/>
                <c:pt idx="0">
                  <c:v>506</c:v>
                </c:pt>
                <c:pt idx="1">
                  <c:v>127</c:v>
                </c:pt>
                <c:pt idx="2">
                  <c:v>140</c:v>
                </c:pt>
                <c:pt idx="3">
                  <c:v>154</c:v>
                </c:pt>
                <c:pt idx="4">
                  <c:v>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921-4140-BFD2-2C08A425AAAC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2400" dirty="0">
                <a:solidFill>
                  <a:srgbClr val="002060"/>
                </a:solidFill>
                <a:latin typeface="Arial Black" panose="020B0A04020102020204" pitchFamily="34" charset="0"/>
              </a:rPr>
              <a:t>BEZROBOTNI WG WIEKU</a:t>
            </a:r>
            <a:br>
              <a:rPr lang="pl-PL" dirty="0"/>
            </a:b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pl-PL" sz="2200" cap="none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 na  31.12.2024 r.</a:t>
            </a:r>
            <a:endParaRPr lang="pl-PL" sz="2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33602064811927551"/>
          <c:y val="4.866216512675568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7418159810619008"/>
          <c:w val="0.99430380662483409"/>
          <c:h val="0.7804952437923135"/>
        </c:manualLayout>
      </c:layout>
      <c:pie3DChart>
        <c:varyColors val="1"/>
        <c:ser>
          <c:idx val="0"/>
          <c:order val="0"/>
          <c:explosion val="2"/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0-872F-4702-9452-1F38964155B9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872F-4702-9452-1F38964155B9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4-872F-4702-9452-1F38964155B9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6-872F-4702-9452-1F38964155B9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8-872F-4702-9452-1F38964155B9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A-872F-4702-9452-1F38964155B9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F872960B-8896-40A2-9795-FBA6F76FE365}" type="CATEGORYNAME">
                      <a:rPr lang="pl-PL" smtClean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pPr>
                        <a:defRPr sz="14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[NAZWA KATEGORII]</a:t>
                    </a:fld>
                    <a:r>
                      <a:rPr lang="pl-PL" dirty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 lat</a:t>
                    </a:r>
                    <a:r>
                      <a:rPr lang="pl-PL" baseline="0" dirty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:  </a:t>
                    </a:r>
                    <a:r>
                      <a:rPr lang="pl-PL" baseline="0" dirty="0"/>
                      <a:t>197 os.; 16%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72F-4702-9452-1F38964155B9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8777026E-39DA-498D-AD3A-9487878EC5C3}" type="CATEGORYNAME">
                      <a:rPr lang="pl-PL" smtClean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pPr>
                        <a:defRPr sz="14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[NAZWA KATEGORII]</a:t>
                    </a:fld>
                    <a:r>
                      <a:rPr lang="pl-PL" dirty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 lat</a:t>
                    </a:r>
                    <a:r>
                      <a:rPr lang="pl-PL" baseline="0" dirty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:  </a:t>
                    </a:r>
                    <a:r>
                      <a:rPr lang="pl-PL" baseline="0" dirty="0"/>
                      <a:t>300 os.; 24%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872F-4702-9452-1F38964155B9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45000648-EA36-4A49-9DF8-231BFE355F72}" type="CATEGORYNAME">
                      <a:rPr lang="pl-PL" smtClean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pPr>
                        <a:defRPr sz="14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[NAZWA KATEGORII]</a:t>
                    </a:fld>
                    <a:r>
                      <a:rPr lang="pl-PL" dirty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 lat</a:t>
                    </a:r>
                    <a:r>
                      <a:rPr lang="pl-PL" baseline="0" dirty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:  </a:t>
                    </a:r>
                    <a:r>
                      <a:rPr lang="pl-PL" baseline="0" dirty="0">
                        <a:solidFill>
                          <a:srgbClr val="009DD9"/>
                        </a:solidFill>
                      </a:rPr>
                      <a:t>302 </a:t>
                    </a:r>
                    <a:r>
                      <a:rPr lang="pl-PL" baseline="0" dirty="0"/>
                      <a:t>os.; 24%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72F-4702-9452-1F38964155B9}"/>
                </c:ext>
              </c:extLst>
            </c:dLbl>
            <c:dLbl>
              <c:idx val="3"/>
              <c:layout>
                <c:manualLayout>
                  <c:x val="1.2458239926260061E-2"/>
                  <c:y val="-9.719040646507522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5D719C8E-EF49-4E6D-93E4-E9C4F086048B}" type="CATEGORYNAME">
                      <a:rPr lang="pl-PL" smtClean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pPr>
                        <a:defRPr sz="14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[NAZWA KATEGORII]</a:t>
                    </a:fld>
                    <a:r>
                      <a:rPr lang="pl-PL" dirty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 lat</a:t>
                    </a:r>
                    <a:r>
                      <a:rPr lang="pl-PL" baseline="0" dirty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:  </a:t>
                    </a:r>
                    <a:r>
                      <a:rPr lang="pl-PL" baseline="0" dirty="0"/>
                      <a:t>254 os.; 21%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pl-PL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39232165766469"/>
                      <c:h val="5.487208365007371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872F-4702-9452-1F38964155B9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AF0A7BBF-C571-4FEE-B3BE-818C1A4B9924}" type="CATEGORYNAME">
                      <a:rPr lang="pl-PL" smtClean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pPr>
                        <a:defRPr sz="14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[NAZWA KATEGORII]</a:t>
                    </a:fld>
                    <a:r>
                      <a:rPr lang="pl-PL" dirty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 lat</a:t>
                    </a:r>
                    <a:r>
                      <a:rPr lang="pl-PL" baseline="0" dirty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:  </a:t>
                    </a:r>
                    <a:r>
                      <a:rPr lang="pl-PL" baseline="0" dirty="0"/>
                      <a:t>127 os.; </a:t>
                    </a:r>
                    <a:fld id="{1CEDA30A-79C9-43E3-A06B-EE68506FFEEC}" type="PERCENTAGE">
                      <a:rPr lang="pl-PL" baseline="0"/>
                      <a:pPr>
                        <a:defRPr sz="14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[PROCENTOWE]</a:t>
                    </a:fld>
                    <a:endParaRPr lang="pl-PL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872F-4702-9452-1F38964155B9}"/>
                </c:ext>
              </c:extLst>
            </c:dLbl>
            <c:dLbl>
              <c:idx val="5"/>
              <c:layout>
                <c:manualLayout>
                  <c:x val="8.9157968523444098E-2"/>
                  <c:y val="-4.04960026937815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1BA77D36-4953-44AE-8FB1-44826D4150DE}" type="CATEGORYNAME">
                      <a:rPr lang="pl-PL" smtClean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pPr>
                        <a:defRPr sz="14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[NAZWA KATEGORII]</a:t>
                    </a:fld>
                    <a:r>
                      <a:rPr lang="pl-PL" dirty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 lat</a:t>
                    </a:r>
                    <a:r>
                      <a:rPr lang="pl-PL" baseline="0" dirty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:  </a:t>
                    </a:r>
                    <a:r>
                      <a:rPr lang="pl-PL" baseline="0" dirty="0"/>
                      <a:t>59 os.; 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pl-PL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872F-4702-9452-1F38964155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noFill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'Formularz 5'!$B$32:$B$37</c:f>
              <c:strCache>
                <c:ptCount val="6"/>
                <c:pt idx="0">
                  <c:v>18 - 24</c:v>
                </c:pt>
                <c:pt idx="1">
                  <c:v>25 - 34</c:v>
                </c:pt>
                <c:pt idx="2">
                  <c:v>35 - 44</c:v>
                </c:pt>
                <c:pt idx="3">
                  <c:v>45 - 54</c:v>
                </c:pt>
                <c:pt idx="4">
                  <c:v>55 - 59</c:v>
                </c:pt>
                <c:pt idx="5">
                  <c:v>60 - 64</c:v>
                </c:pt>
              </c:strCache>
            </c:strRef>
          </c:cat>
          <c:val>
            <c:numRef>
              <c:f>'Formularz 5'!$C$32:$C$37</c:f>
              <c:numCache>
                <c:formatCode>#,##0</c:formatCode>
                <c:ptCount val="6"/>
                <c:pt idx="0">
                  <c:v>195</c:v>
                </c:pt>
                <c:pt idx="1">
                  <c:v>325</c:v>
                </c:pt>
                <c:pt idx="2">
                  <c:v>299</c:v>
                </c:pt>
                <c:pt idx="3">
                  <c:v>248</c:v>
                </c:pt>
                <c:pt idx="4">
                  <c:v>126</c:v>
                </c:pt>
                <c:pt idx="5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72F-4702-9452-1F38964155B9}"/>
            </c:ext>
          </c:extLst>
        </c:ser>
        <c:ser>
          <c:idx val="1"/>
          <c:order val="1"/>
          <c:explosion val="25"/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872F-4702-9452-1F38964155B9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872F-4702-9452-1F38964155B9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872F-4702-9452-1F38964155B9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872F-4702-9452-1F38964155B9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872F-4702-9452-1F38964155B9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872F-4702-9452-1F38964155B9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872F-4702-9452-1F38964155B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872F-4702-9452-1F38964155B9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872F-4702-9452-1F38964155B9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872F-4702-9452-1F38964155B9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872F-4702-9452-1F38964155B9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872F-4702-9452-1F38964155B9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'Formularz 5'!$B$32:$B$37</c:f>
              <c:strCache>
                <c:ptCount val="6"/>
                <c:pt idx="0">
                  <c:v>18 - 24</c:v>
                </c:pt>
                <c:pt idx="1">
                  <c:v>25 - 34</c:v>
                </c:pt>
                <c:pt idx="2">
                  <c:v>35 - 44</c:v>
                </c:pt>
                <c:pt idx="3">
                  <c:v>45 - 54</c:v>
                </c:pt>
                <c:pt idx="4">
                  <c:v>55 - 59</c:v>
                </c:pt>
                <c:pt idx="5">
                  <c:v>60 - 64</c:v>
                </c:pt>
              </c:strCache>
            </c:strRef>
          </c:cat>
          <c:val>
            <c:numRef>
              <c:f>'Formularz 5'!$D$32:$D$37</c:f>
              <c:numCache>
                <c:formatCode>#,##0</c:formatCode>
                <c:ptCount val="6"/>
                <c:pt idx="0">
                  <c:v>151</c:v>
                </c:pt>
                <c:pt idx="1">
                  <c:v>342</c:v>
                </c:pt>
                <c:pt idx="2">
                  <c:v>258</c:v>
                </c:pt>
                <c:pt idx="3">
                  <c:v>163</c:v>
                </c:pt>
                <c:pt idx="4">
                  <c:v>66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872F-4702-9452-1F38964155B9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l-PL" sz="2000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BEZROBOTNI WG CZASU POZOSTAWANIA </a:t>
            </a:r>
            <a:r>
              <a:rPr lang="pl-PL" sz="2400" b="0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BEZ PRACY </a:t>
            </a:r>
            <a:b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pl-PL" sz="2000" i="1" u="sng" baseline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miesiącach </a:t>
            </a:r>
            <a:r>
              <a:rPr lang="pl-PL" sz="16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2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 na 31.12.2024 r.</a:t>
            </a:r>
          </a:p>
        </c:rich>
      </c:tx>
      <c:layout>
        <c:manualLayout>
          <c:xMode val="edge"/>
          <c:yMode val="edge"/>
          <c:x val="0.15748764211428681"/>
          <c:y val="6.6305614222134481E-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l-PL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4122288360476451"/>
          <c:w val="1"/>
          <c:h val="0.80407281070740966"/>
        </c:manualLayout>
      </c:layout>
      <c:pie3DChart>
        <c:varyColors val="1"/>
        <c:ser>
          <c:idx val="0"/>
          <c:order val="0"/>
          <c:explosion val="5"/>
          <c:dPt>
            <c:idx val="0"/>
            <c:bubble3D val="0"/>
            <c:explosion val="0"/>
            <c:spPr>
              <a:solidFill>
                <a:schemeClr val="accent3">
                  <a:tint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0-0625-4128-95FB-3A5CF62C6DF1}"/>
              </c:ext>
            </c:extLst>
          </c:dPt>
          <c:dPt>
            <c:idx val="1"/>
            <c:bubble3D val="0"/>
            <c:explosion val="1"/>
            <c:spPr>
              <a:solidFill>
                <a:schemeClr val="accent3">
                  <a:tint val="7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0625-4128-95FB-3A5CF62C6DF1}"/>
              </c:ext>
            </c:extLst>
          </c:dPt>
          <c:dPt>
            <c:idx val="2"/>
            <c:bubble3D val="0"/>
            <c:explosion val="0"/>
            <c:spPr>
              <a:solidFill>
                <a:schemeClr val="accent3">
                  <a:tint val="9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0625-4128-95FB-3A5CF62C6DF1}"/>
              </c:ext>
            </c:extLst>
          </c:dPt>
          <c:dPt>
            <c:idx val="3"/>
            <c:bubble3D val="0"/>
            <c:explosion val="0"/>
            <c:spPr>
              <a:solidFill>
                <a:schemeClr val="accent3">
                  <a:shade val="9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6-0625-4128-95FB-3A5CF62C6DF1}"/>
              </c:ext>
            </c:extLst>
          </c:dPt>
          <c:dPt>
            <c:idx val="4"/>
            <c:bubble3D val="0"/>
            <c:explosion val="1"/>
            <c:spPr>
              <a:solidFill>
                <a:schemeClr val="accent3">
                  <a:shade val="7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8-0625-4128-95FB-3A5CF62C6DF1}"/>
              </c:ext>
            </c:extLst>
          </c:dPt>
          <c:dPt>
            <c:idx val="5"/>
            <c:bubble3D val="0"/>
            <c:explosion val="1"/>
            <c:spPr>
              <a:solidFill>
                <a:schemeClr val="accent3">
                  <a:shade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A-0625-4128-95FB-3A5CF62C6DF1}"/>
              </c:ext>
            </c:extLst>
          </c:dPt>
          <c:dLbls>
            <c:dLbl>
              <c:idx val="0"/>
              <c:layout>
                <c:manualLayout>
                  <c:x val="-5.8648026997563968E-2"/>
                  <c:y val="9.35349386331446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118os., 10%</a:t>
                    </a:r>
                    <a:endParaRPr lang="en-US" baseline="0" dirty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lt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589329931897549"/>
                      <c:h val="4.811893146406366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0625-4128-95FB-3A5CF62C6DF1}"/>
                </c:ext>
              </c:extLst>
            </c:dLbl>
            <c:dLbl>
              <c:idx val="1"/>
              <c:layout>
                <c:manualLayout>
                  <c:x val="-0.10931127943574971"/>
                  <c:y val="8.4254714802782724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178os.; 14%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625-4128-95FB-3A5CF62C6DF1}"/>
                </c:ext>
              </c:extLst>
            </c:dLbl>
            <c:dLbl>
              <c:idx val="2"/>
              <c:layout>
                <c:manualLayout>
                  <c:x val="-0.13504698606297932"/>
                  <c:y val="-0.11074233250107106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170os.; 14%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625-4128-95FB-3A5CF62C6DF1}"/>
                </c:ext>
              </c:extLst>
            </c:dLbl>
            <c:dLbl>
              <c:idx val="3"/>
              <c:layout>
                <c:manualLayout>
                  <c:x val="-8.0728220678984788E-2"/>
                  <c:y val="-0.15440574408486374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191os.; 15%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625-4128-95FB-3A5CF62C6DF1}"/>
                </c:ext>
              </c:extLst>
            </c:dLbl>
            <c:dLbl>
              <c:idx val="4"/>
              <c:layout>
                <c:manualLayout>
                  <c:x val="8.7519809801035367E-2"/>
                  <c:y val="-0.14769862840548056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187os.; 15%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0625-4128-95FB-3A5CF62C6DF1}"/>
                </c:ext>
              </c:extLst>
            </c:dLbl>
            <c:dLbl>
              <c:idx val="5"/>
              <c:layout>
                <c:manualLayout>
                  <c:x val="0.10712719307012539"/>
                  <c:y val="6.7018981884281334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395os.; 32%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0625-4128-95FB-3A5CF62C6DF1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'Formularz 5'!$B$25:$B$30</c:f>
              <c:strCache>
                <c:ptCount val="6"/>
                <c:pt idx="0">
                  <c:v>do 1</c:v>
                </c:pt>
                <c:pt idx="1">
                  <c:v>1 - 3</c:v>
                </c:pt>
                <c:pt idx="2">
                  <c:v>3 - 6</c:v>
                </c:pt>
                <c:pt idx="3">
                  <c:v>6 - 12</c:v>
                </c:pt>
                <c:pt idx="4">
                  <c:v>12 - 24</c:v>
                </c:pt>
                <c:pt idx="5">
                  <c:v>pow. 24</c:v>
                </c:pt>
              </c:strCache>
            </c:strRef>
          </c:cat>
          <c:val>
            <c:numRef>
              <c:f>'Formularz 5'!$C$25:$C$30</c:f>
              <c:numCache>
                <c:formatCode>#,##0</c:formatCode>
                <c:ptCount val="6"/>
                <c:pt idx="0">
                  <c:v>105</c:v>
                </c:pt>
                <c:pt idx="1">
                  <c:v>163</c:v>
                </c:pt>
                <c:pt idx="2">
                  <c:v>169</c:v>
                </c:pt>
                <c:pt idx="3">
                  <c:v>210</c:v>
                </c:pt>
                <c:pt idx="4">
                  <c:v>212</c:v>
                </c:pt>
                <c:pt idx="5">
                  <c:v>389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v>ogółem</c:v>
                </c15:tx>
              </c15:filteredSeriesTitle>
            </c:ext>
            <c:ext xmlns:c16="http://schemas.microsoft.com/office/drawing/2014/chart" uri="{C3380CC4-5D6E-409C-BE32-E72D297353CC}">
              <c16:uniqueId val="{0000000B-0625-4128-95FB-3A5CF62C6DF1}"/>
            </c:ext>
          </c:extLst>
        </c:ser>
        <c:ser>
          <c:idx val="1"/>
          <c:order val="1"/>
          <c:explosion val="25"/>
          <c:dPt>
            <c:idx val="0"/>
            <c:bubble3D val="0"/>
            <c:spPr>
              <a:solidFill>
                <a:schemeClr val="accent3">
                  <a:tint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0625-4128-95FB-3A5CF62C6DF1}"/>
              </c:ext>
            </c:extLst>
          </c:dPt>
          <c:dPt>
            <c:idx val="1"/>
            <c:bubble3D val="0"/>
            <c:spPr>
              <a:solidFill>
                <a:schemeClr val="accent3">
                  <a:tint val="7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E-0625-4128-95FB-3A5CF62C6DF1}"/>
              </c:ext>
            </c:extLst>
          </c:dPt>
          <c:dPt>
            <c:idx val="2"/>
            <c:bubble3D val="0"/>
            <c:spPr>
              <a:solidFill>
                <a:schemeClr val="accent3">
                  <a:tint val="9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0-0625-4128-95FB-3A5CF62C6DF1}"/>
              </c:ext>
            </c:extLst>
          </c:dPt>
          <c:dPt>
            <c:idx val="3"/>
            <c:bubble3D val="0"/>
            <c:spPr>
              <a:solidFill>
                <a:schemeClr val="accent3">
                  <a:shade val="9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2-0625-4128-95FB-3A5CF62C6DF1}"/>
              </c:ext>
            </c:extLst>
          </c:dPt>
          <c:dPt>
            <c:idx val="4"/>
            <c:bubble3D val="0"/>
            <c:spPr>
              <a:solidFill>
                <a:schemeClr val="accent3">
                  <a:shade val="7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4-0625-4128-95FB-3A5CF62C6DF1}"/>
              </c:ext>
            </c:extLst>
          </c:dPt>
          <c:dPt>
            <c:idx val="5"/>
            <c:bubble3D val="0"/>
            <c:spPr>
              <a:solidFill>
                <a:schemeClr val="accent3">
                  <a:shade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6-0625-4128-95FB-3A5CF62C6DF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'Formularz 5'!$B$25:$B$30</c:f>
              <c:strCache>
                <c:ptCount val="6"/>
                <c:pt idx="0">
                  <c:v>do 1</c:v>
                </c:pt>
                <c:pt idx="1">
                  <c:v>1 - 3</c:v>
                </c:pt>
                <c:pt idx="2">
                  <c:v>3 - 6</c:v>
                </c:pt>
                <c:pt idx="3">
                  <c:v>6 - 12</c:v>
                </c:pt>
                <c:pt idx="4">
                  <c:v>12 - 24</c:v>
                </c:pt>
                <c:pt idx="5">
                  <c:v>pow. 24</c:v>
                </c:pt>
              </c:strCache>
            </c:strRef>
          </c:cat>
          <c:val>
            <c:numRef>
              <c:f>'Formularz 5'!$D$25:$D$30</c:f>
              <c:numCache>
                <c:formatCode>#,##0</c:formatCode>
                <c:ptCount val="6"/>
                <c:pt idx="0">
                  <c:v>59</c:v>
                </c:pt>
                <c:pt idx="1">
                  <c:v>125</c:v>
                </c:pt>
                <c:pt idx="2">
                  <c:v>133</c:v>
                </c:pt>
                <c:pt idx="3">
                  <c:v>107</c:v>
                </c:pt>
                <c:pt idx="4">
                  <c:v>139</c:v>
                </c:pt>
                <c:pt idx="5">
                  <c:v>417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v>kobiety</c:v>
                </c15:tx>
              </c15:filteredSeriesTitle>
            </c:ext>
            <c:ext xmlns:c16="http://schemas.microsoft.com/office/drawing/2014/chart" uri="{C3380CC4-5D6E-409C-BE32-E72D297353CC}">
              <c16:uniqueId val="{00000017-0625-4128-95FB-3A5CF62C6DF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>
          <a:softEdge rad="31750"/>
        </a:effectLst>
      </c:spPr>
    </c:plotArea>
    <c:legend>
      <c:legendPos val="l"/>
      <c:layout>
        <c:manualLayout>
          <c:xMode val="edge"/>
          <c:yMode val="edge"/>
          <c:x val="6.769468418164456E-3"/>
          <c:y val="0.42699588827550589"/>
          <c:w val="0.13513289257164551"/>
          <c:h val="0.3513812453250271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zero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spc="150" baseline="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2400" dirty="0">
                <a:solidFill>
                  <a:schemeClr val="accent4">
                    <a:lumMod val="75000"/>
                  </a:schemeClr>
                </a:solidFill>
              </a:rPr>
              <a:t>Powiat wąbrzeski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spc="150" baseline="0">
              <a:solidFill>
                <a:schemeClr val="accent4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2.5942646304006958E-2"/>
          <c:y val="0.11500862926896867"/>
          <c:w val="0.95117002995063116"/>
          <c:h val="0.823225219844428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pattFill prst="narHorz">
              <a:fgClr>
                <a:schemeClr val="accent4"/>
              </a:fgClr>
              <a:bgClr>
                <a:schemeClr val="accent4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4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Arkusz1!$B$2:$B$13</c:f>
              <c:numCache>
                <c:formatCode>General</c:formatCode>
                <c:ptCount val="12"/>
                <c:pt idx="0" formatCode="0.0">
                  <c:v>13</c:v>
                </c:pt>
                <c:pt idx="1">
                  <c:v>12.8</c:v>
                </c:pt>
                <c:pt idx="2" formatCode="0.0">
                  <c:v>12</c:v>
                </c:pt>
                <c:pt idx="3">
                  <c:v>11.8</c:v>
                </c:pt>
                <c:pt idx="4">
                  <c:v>11.4</c:v>
                </c:pt>
                <c:pt idx="5">
                  <c:v>11.2</c:v>
                </c:pt>
                <c:pt idx="6">
                  <c:v>11.1</c:v>
                </c:pt>
                <c:pt idx="7">
                  <c:v>11.1</c:v>
                </c:pt>
                <c:pt idx="8" formatCode="0.0">
                  <c:v>11</c:v>
                </c:pt>
                <c:pt idx="9">
                  <c:v>10.9</c:v>
                </c:pt>
                <c:pt idx="10">
                  <c:v>10.7</c:v>
                </c:pt>
                <c:pt idx="11" formatCode="0.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57-46DD-8AE4-B4647319AB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538822168"/>
        <c:axId val="538819648"/>
      </c:barChart>
      <c:catAx>
        <c:axId val="538822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+mn-ea"/>
                <a:cs typeface="+mn-cs"/>
              </a:defRPr>
            </a:pPr>
            <a:endParaRPr lang="pl-PL"/>
          </a:p>
        </c:txPr>
        <c:crossAx val="538819648"/>
        <c:crosses val="autoZero"/>
        <c:auto val="1"/>
        <c:lblAlgn val="ctr"/>
        <c:lblOffset val="100"/>
        <c:noMultiLvlLbl val="0"/>
      </c:catAx>
      <c:valAx>
        <c:axId val="538819648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38822168"/>
        <c:crosses val="autoZero"/>
        <c:crossBetween val="between"/>
      </c:valAx>
      <c:sp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bg2"/>
            </a:gs>
            <a:gs pos="83000">
              <a:schemeClr val="accent2">
                <a:lumMod val="20000"/>
                <a:lumOff val="80000"/>
              </a:schemeClr>
            </a:gs>
            <a:gs pos="100000">
              <a:schemeClr val="accent3">
                <a:lumMod val="20000"/>
                <a:lumOff val="80000"/>
              </a:schemeClr>
            </a:gs>
          </a:gsLst>
          <a:lin ang="5400000" scaled="1"/>
        </a:gra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806037471344113E-2"/>
          <c:y val="2.3111611436708847E-2"/>
          <c:w val="0.96084150253852474"/>
          <c:h val="0.787873329185322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data!$B$1</c:f>
              <c:strCache>
                <c:ptCount val="1"/>
                <c:pt idx="0">
                  <c:v>Ogółem dla niepełnosprawnych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data!$A$2:$A$13</c:f>
              <c:strCache>
                <c:ptCount val="12"/>
                <c:pt idx="0">
                  <c:v>01-2024</c:v>
                </c:pt>
                <c:pt idx="1">
                  <c:v>02-2024</c:v>
                </c:pt>
                <c:pt idx="2">
                  <c:v>03-2024</c:v>
                </c:pt>
                <c:pt idx="3">
                  <c:v>04-2024</c:v>
                </c:pt>
                <c:pt idx="4">
                  <c:v>05-2024</c:v>
                </c:pt>
                <c:pt idx="5">
                  <c:v>06-2024</c:v>
                </c:pt>
                <c:pt idx="6">
                  <c:v>07-2024</c:v>
                </c:pt>
                <c:pt idx="7">
                  <c:v>08-2024</c:v>
                </c:pt>
                <c:pt idx="8">
                  <c:v>09-2024</c:v>
                </c:pt>
                <c:pt idx="9">
                  <c:v>10-2024</c:v>
                </c:pt>
                <c:pt idx="10">
                  <c:v>11-2024</c:v>
                </c:pt>
                <c:pt idx="11">
                  <c:v>12-2024</c:v>
                </c:pt>
              </c:strCache>
            </c:strRef>
          </c:cat>
          <c:val>
            <c:numRef>
              <c:f>data!$B$2:$B$13</c:f>
              <c:numCache>
                <c:formatCode>General</c:formatCode>
                <c:ptCount val="12"/>
                <c:pt idx="0">
                  <c:v>1</c:v>
                </c:pt>
                <c:pt idx="1">
                  <c:v>6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2F-4CD2-B04D-2D0994FEAF51}"/>
            </c:ext>
          </c:extLst>
        </c:ser>
        <c:ser>
          <c:idx val="1"/>
          <c:order val="1"/>
          <c:tx>
            <c:strRef>
              <c:f>data!$C$1</c:f>
              <c:strCache>
                <c:ptCount val="1"/>
                <c:pt idx="0">
                  <c:v>Ogółem wolne miejsca pracy i miejsca aktywizacji zawodowej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data!$A$2:$A$13</c:f>
              <c:strCache>
                <c:ptCount val="12"/>
                <c:pt idx="0">
                  <c:v>01-2024</c:v>
                </c:pt>
                <c:pt idx="1">
                  <c:v>02-2024</c:v>
                </c:pt>
                <c:pt idx="2">
                  <c:v>03-2024</c:v>
                </c:pt>
                <c:pt idx="3">
                  <c:v>04-2024</c:v>
                </c:pt>
                <c:pt idx="4">
                  <c:v>05-2024</c:v>
                </c:pt>
                <c:pt idx="5">
                  <c:v>06-2024</c:v>
                </c:pt>
                <c:pt idx="6">
                  <c:v>07-2024</c:v>
                </c:pt>
                <c:pt idx="7">
                  <c:v>08-2024</c:v>
                </c:pt>
                <c:pt idx="8">
                  <c:v>09-2024</c:v>
                </c:pt>
                <c:pt idx="9">
                  <c:v>10-2024</c:v>
                </c:pt>
                <c:pt idx="10">
                  <c:v>11-2024</c:v>
                </c:pt>
                <c:pt idx="11">
                  <c:v>12-2024</c:v>
                </c:pt>
              </c:strCache>
            </c:strRef>
          </c:cat>
          <c:val>
            <c:numRef>
              <c:f>data!$C$2:$C$13</c:f>
              <c:numCache>
                <c:formatCode>General</c:formatCode>
                <c:ptCount val="12"/>
                <c:pt idx="0">
                  <c:v>58</c:v>
                </c:pt>
                <c:pt idx="1">
                  <c:v>125</c:v>
                </c:pt>
                <c:pt idx="2">
                  <c:v>52</c:v>
                </c:pt>
                <c:pt idx="3">
                  <c:v>67</c:v>
                </c:pt>
                <c:pt idx="4">
                  <c:v>28</c:v>
                </c:pt>
                <c:pt idx="5">
                  <c:v>48</c:v>
                </c:pt>
                <c:pt idx="6">
                  <c:v>44</c:v>
                </c:pt>
                <c:pt idx="7">
                  <c:v>60</c:v>
                </c:pt>
                <c:pt idx="8">
                  <c:v>78</c:v>
                </c:pt>
                <c:pt idx="9">
                  <c:v>21</c:v>
                </c:pt>
                <c:pt idx="10">
                  <c:v>43</c:v>
                </c:pt>
                <c:pt idx="1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2F-4CD2-B04D-2D0994FEAF51}"/>
            </c:ext>
          </c:extLst>
        </c:ser>
        <c:ser>
          <c:idx val="2"/>
          <c:order val="2"/>
          <c:tx>
            <c:strRef>
              <c:f>data!$D$1</c:f>
              <c:strCache>
                <c:ptCount val="1"/>
                <c:pt idx="0">
                  <c:v>w tym ogółem zatrudnienie lub inna praca zarobkowa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data!$A$2:$A$13</c:f>
              <c:strCache>
                <c:ptCount val="12"/>
                <c:pt idx="0">
                  <c:v>01-2024</c:v>
                </c:pt>
                <c:pt idx="1">
                  <c:v>02-2024</c:v>
                </c:pt>
                <c:pt idx="2">
                  <c:v>03-2024</c:v>
                </c:pt>
                <c:pt idx="3">
                  <c:v>04-2024</c:v>
                </c:pt>
                <c:pt idx="4">
                  <c:v>05-2024</c:v>
                </c:pt>
                <c:pt idx="5">
                  <c:v>06-2024</c:v>
                </c:pt>
                <c:pt idx="6">
                  <c:v>07-2024</c:v>
                </c:pt>
                <c:pt idx="7">
                  <c:v>08-2024</c:v>
                </c:pt>
                <c:pt idx="8">
                  <c:v>09-2024</c:v>
                </c:pt>
                <c:pt idx="9">
                  <c:v>10-2024</c:v>
                </c:pt>
                <c:pt idx="10">
                  <c:v>11-2024</c:v>
                </c:pt>
                <c:pt idx="11">
                  <c:v>12-2024</c:v>
                </c:pt>
              </c:strCache>
            </c:strRef>
          </c:cat>
          <c:val>
            <c:numRef>
              <c:f>data!$D$2:$D$13</c:f>
              <c:numCache>
                <c:formatCode>General</c:formatCode>
                <c:ptCount val="12"/>
                <c:pt idx="0">
                  <c:v>32</c:v>
                </c:pt>
                <c:pt idx="1">
                  <c:v>89</c:v>
                </c:pt>
                <c:pt idx="2">
                  <c:v>47</c:v>
                </c:pt>
                <c:pt idx="3">
                  <c:v>56</c:v>
                </c:pt>
                <c:pt idx="4">
                  <c:v>24</c:v>
                </c:pt>
                <c:pt idx="5">
                  <c:v>37</c:v>
                </c:pt>
                <c:pt idx="6">
                  <c:v>34</c:v>
                </c:pt>
                <c:pt idx="7">
                  <c:v>47</c:v>
                </c:pt>
                <c:pt idx="8">
                  <c:v>76</c:v>
                </c:pt>
                <c:pt idx="9">
                  <c:v>20</c:v>
                </c:pt>
                <c:pt idx="10">
                  <c:v>43</c:v>
                </c:pt>
                <c:pt idx="1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2F-4CD2-B04D-2D0994FEAF51}"/>
            </c:ext>
          </c:extLst>
        </c:ser>
        <c:ser>
          <c:idx val="3"/>
          <c:order val="3"/>
          <c:tx>
            <c:strRef>
              <c:f>data!$E$1</c:f>
              <c:strCache>
                <c:ptCount val="1"/>
                <c:pt idx="0">
                  <c:v>w tym ogółem miejsca aktywizacji zawodowej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data!$A$2:$A$13</c:f>
              <c:strCache>
                <c:ptCount val="12"/>
                <c:pt idx="0">
                  <c:v>01-2024</c:v>
                </c:pt>
                <c:pt idx="1">
                  <c:v>02-2024</c:v>
                </c:pt>
                <c:pt idx="2">
                  <c:v>03-2024</c:v>
                </c:pt>
                <c:pt idx="3">
                  <c:v>04-2024</c:v>
                </c:pt>
                <c:pt idx="4">
                  <c:v>05-2024</c:v>
                </c:pt>
                <c:pt idx="5">
                  <c:v>06-2024</c:v>
                </c:pt>
                <c:pt idx="6">
                  <c:v>07-2024</c:v>
                </c:pt>
                <c:pt idx="7">
                  <c:v>08-2024</c:v>
                </c:pt>
                <c:pt idx="8">
                  <c:v>09-2024</c:v>
                </c:pt>
                <c:pt idx="9">
                  <c:v>10-2024</c:v>
                </c:pt>
                <c:pt idx="10">
                  <c:v>11-2024</c:v>
                </c:pt>
                <c:pt idx="11">
                  <c:v>12-2024</c:v>
                </c:pt>
              </c:strCache>
            </c:strRef>
          </c:cat>
          <c:val>
            <c:numRef>
              <c:f>data!$E$2:$E$13</c:f>
              <c:numCache>
                <c:formatCode>General</c:formatCode>
                <c:ptCount val="12"/>
                <c:pt idx="0">
                  <c:v>26</c:v>
                </c:pt>
                <c:pt idx="1">
                  <c:v>36</c:v>
                </c:pt>
                <c:pt idx="2">
                  <c:v>5</c:v>
                </c:pt>
                <c:pt idx="3">
                  <c:v>11</c:v>
                </c:pt>
                <c:pt idx="4">
                  <c:v>4</c:v>
                </c:pt>
                <c:pt idx="5">
                  <c:v>11</c:v>
                </c:pt>
                <c:pt idx="6">
                  <c:v>10</c:v>
                </c:pt>
                <c:pt idx="7">
                  <c:v>13</c:v>
                </c:pt>
                <c:pt idx="8">
                  <c:v>2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2F-4CD2-B04D-2D0994FEAF51}"/>
            </c:ext>
          </c:extLst>
        </c:ser>
        <c:ser>
          <c:idx val="4"/>
          <c:order val="4"/>
          <c:tx>
            <c:strRef>
              <c:f>data!$F$1</c:f>
              <c:strCache>
                <c:ptCount val="1"/>
                <c:pt idx="0">
                  <c:v>z tego prace społecznie użyteczne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data!$A$2:$A$13</c:f>
              <c:strCache>
                <c:ptCount val="12"/>
                <c:pt idx="0">
                  <c:v>01-2024</c:v>
                </c:pt>
                <c:pt idx="1">
                  <c:v>02-2024</c:v>
                </c:pt>
                <c:pt idx="2">
                  <c:v>03-2024</c:v>
                </c:pt>
                <c:pt idx="3">
                  <c:v>04-2024</c:v>
                </c:pt>
                <c:pt idx="4">
                  <c:v>05-2024</c:v>
                </c:pt>
                <c:pt idx="5">
                  <c:v>06-2024</c:v>
                </c:pt>
                <c:pt idx="6">
                  <c:v>07-2024</c:v>
                </c:pt>
                <c:pt idx="7">
                  <c:v>08-2024</c:v>
                </c:pt>
                <c:pt idx="8">
                  <c:v>09-2024</c:v>
                </c:pt>
                <c:pt idx="9">
                  <c:v>10-2024</c:v>
                </c:pt>
                <c:pt idx="10">
                  <c:v>11-2024</c:v>
                </c:pt>
                <c:pt idx="11">
                  <c:v>12-2024</c:v>
                </c:pt>
              </c:strCache>
            </c:strRef>
          </c:cat>
          <c:val>
            <c:numRef>
              <c:f>data!$F$2:$F$13</c:f>
              <c:numCache>
                <c:formatCode>General</c:formatCode>
                <c:ptCount val="12"/>
                <c:pt idx="0">
                  <c:v>12</c:v>
                </c:pt>
                <c:pt idx="1">
                  <c:v>20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10</c:v>
                </c:pt>
                <c:pt idx="6">
                  <c:v>8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F2F-4CD2-B04D-2D0994FEAF51}"/>
            </c:ext>
          </c:extLst>
        </c:ser>
        <c:ser>
          <c:idx val="5"/>
          <c:order val="5"/>
          <c:tx>
            <c:strRef>
              <c:f>data!$G$1</c:f>
              <c:strCache>
                <c:ptCount val="1"/>
                <c:pt idx="0">
                  <c:v>z tego przygotowanie zawodowe dorosłych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data!$A$2:$A$13</c:f>
              <c:strCache>
                <c:ptCount val="12"/>
                <c:pt idx="0">
                  <c:v>01-2024</c:v>
                </c:pt>
                <c:pt idx="1">
                  <c:v>02-2024</c:v>
                </c:pt>
                <c:pt idx="2">
                  <c:v>03-2024</c:v>
                </c:pt>
                <c:pt idx="3">
                  <c:v>04-2024</c:v>
                </c:pt>
                <c:pt idx="4">
                  <c:v>05-2024</c:v>
                </c:pt>
                <c:pt idx="5">
                  <c:v>06-2024</c:v>
                </c:pt>
                <c:pt idx="6">
                  <c:v>07-2024</c:v>
                </c:pt>
                <c:pt idx="7">
                  <c:v>08-2024</c:v>
                </c:pt>
                <c:pt idx="8">
                  <c:v>09-2024</c:v>
                </c:pt>
                <c:pt idx="9">
                  <c:v>10-2024</c:v>
                </c:pt>
                <c:pt idx="10">
                  <c:v>11-2024</c:v>
                </c:pt>
                <c:pt idx="11">
                  <c:v>12-2024</c:v>
                </c:pt>
              </c:strCache>
            </c:strRef>
          </c:cat>
          <c:val>
            <c:numRef>
              <c:f>data!$G$2:$G$13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F2F-4CD2-B04D-2D0994FEAF51}"/>
            </c:ext>
          </c:extLst>
        </c:ser>
        <c:ser>
          <c:idx val="6"/>
          <c:order val="6"/>
          <c:tx>
            <c:strRef>
              <c:f>data!$H$1</c:f>
              <c:strCache>
                <c:ptCount val="1"/>
                <c:pt idx="0">
                  <c:v>z tego staże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data!$A$2:$A$13</c:f>
              <c:strCache>
                <c:ptCount val="12"/>
                <c:pt idx="0">
                  <c:v>01-2024</c:v>
                </c:pt>
                <c:pt idx="1">
                  <c:v>02-2024</c:v>
                </c:pt>
                <c:pt idx="2">
                  <c:v>03-2024</c:v>
                </c:pt>
                <c:pt idx="3">
                  <c:v>04-2024</c:v>
                </c:pt>
                <c:pt idx="4">
                  <c:v>05-2024</c:v>
                </c:pt>
                <c:pt idx="5">
                  <c:v>06-2024</c:v>
                </c:pt>
                <c:pt idx="6">
                  <c:v>07-2024</c:v>
                </c:pt>
                <c:pt idx="7">
                  <c:v>08-2024</c:v>
                </c:pt>
                <c:pt idx="8">
                  <c:v>09-2024</c:v>
                </c:pt>
                <c:pt idx="9">
                  <c:v>10-2024</c:v>
                </c:pt>
                <c:pt idx="10">
                  <c:v>11-2024</c:v>
                </c:pt>
                <c:pt idx="11">
                  <c:v>12-2024</c:v>
                </c:pt>
              </c:strCache>
            </c:strRef>
          </c:cat>
          <c:val>
            <c:numRef>
              <c:f>data!$H$2:$H$13</c:f>
              <c:numCache>
                <c:formatCode>General</c:formatCode>
                <c:ptCount val="12"/>
                <c:pt idx="0">
                  <c:v>14</c:v>
                </c:pt>
                <c:pt idx="1">
                  <c:v>16</c:v>
                </c:pt>
                <c:pt idx="2">
                  <c:v>4</c:v>
                </c:pt>
                <c:pt idx="3">
                  <c:v>10</c:v>
                </c:pt>
                <c:pt idx="4">
                  <c:v>4</c:v>
                </c:pt>
                <c:pt idx="5">
                  <c:v>1</c:v>
                </c:pt>
                <c:pt idx="6">
                  <c:v>2</c:v>
                </c:pt>
                <c:pt idx="7">
                  <c:v>11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F2F-4CD2-B04D-2D0994FEAF5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57025344"/>
        <c:axId val="357023544"/>
      </c:barChart>
      <c:catAx>
        <c:axId val="35702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357023544"/>
        <c:crosses val="autoZero"/>
        <c:auto val="1"/>
        <c:lblAlgn val="ctr"/>
        <c:lblOffset val="100"/>
        <c:noMultiLvlLbl val="0"/>
      </c:catAx>
      <c:valAx>
        <c:axId val="357023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357025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5624947541872677E-3"/>
          <c:y val="0.86313383105094388"/>
          <c:w val="0.98303490345876254"/>
          <c:h val="0.124376241207058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t" anchorCtr="0"/>
          <a:lstStyle/>
          <a:p>
            <a:pPr>
              <a:defRPr sz="1320" b="1" i="0" u="none" strike="noStrike" kern="1200" spc="0" baseline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r>
              <a:rPr lang="pl-PL" sz="2400" dirty="0">
                <a:solidFill>
                  <a:schemeClr val="tx2"/>
                </a:solidFill>
                <a:latin typeface="Arial Black" panose="020B0A04020102020204" pitchFamily="34" charset="0"/>
              </a:rPr>
              <a:t>Miasto Wąbrzeźno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0"/>
        <a:lstStyle/>
        <a:p>
          <a:pPr>
            <a:defRPr sz="1320" b="1" i="0" u="none" strike="noStrike" kern="1200" spc="0" baseline="0">
              <a:solidFill>
                <a:schemeClr val="tx2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575733670991221E-2"/>
          <c:y val="9.4886527122506836E-2"/>
          <c:w val="0.95065040272175994"/>
          <c:h val="0.6863575224826694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Arkusz1!$A$2:$A$13</c:f>
              <c:numCache>
                <c:formatCode>[$-415]mmmm\ yy;@</c:formatCode>
                <c:ptCount val="12"/>
                <c:pt idx="0">
                  <c:v>45292</c:v>
                </c:pt>
                <c:pt idx="1">
                  <c:v>45323</c:v>
                </c:pt>
                <c:pt idx="2">
                  <c:v>45352</c:v>
                </c:pt>
                <c:pt idx="3">
                  <c:v>45383</c:v>
                </c:pt>
                <c:pt idx="4">
                  <c:v>45413</c:v>
                </c:pt>
                <c:pt idx="5">
                  <c:v>45444</c:v>
                </c:pt>
                <c:pt idx="6">
                  <c:v>45474</c:v>
                </c:pt>
                <c:pt idx="7">
                  <c:v>45505</c:v>
                </c:pt>
                <c:pt idx="8">
                  <c:v>45536</c:v>
                </c:pt>
                <c:pt idx="9">
                  <c:v>45566</c:v>
                </c:pt>
                <c:pt idx="10">
                  <c:v>45597</c:v>
                </c:pt>
                <c:pt idx="11">
                  <c:v>45627</c:v>
                </c:pt>
              </c:numCache>
            </c:num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582</c:v>
                </c:pt>
                <c:pt idx="1">
                  <c:v>583</c:v>
                </c:pt>
                <c:pt idx="2">
                  <c:v>541</c:v>
                </c:pt>
                <c:pt idx="3">
                  <c:v>550</c:v>
                </c:pt>
                <c:pt idx="4">
                  <c:v>522</c:v>
                </c:pt>
                <c:pt idx="5">
                  <c:v>506</c:v>
                </c:pt>
                <c:pt idx="6">
                  <c:v>504</c:v>
                </c:pt>
                <c:pt idx="7">
                  <c:v>497</c:v>
                </c:pt>
                <c:pt idx="8">
                  <c:v>492</c:v>
                </c:pt>
                <c:pt idx="9">
                  <c:v>486</c:v>
                </c:pt>
                <c:pt idx="10">
                  <c:v>484</c:v>
                </c:pt>
                <c:pt idx="11">
                  <c:v>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32-4EC2-A356-252189301658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kobiety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Arkusz1!$A$2:$A$13</c:f>
              <c:numCache>
                <c:formatCode>[$-415]mmmm\ yy;@</c:formatCode>
                <c:ptCount val="12"/>
                <c:pt idx="0">
                  <c:v>45292</c:v>
                </c:pt>
                <c:pt idx="1">
                  <c:v>45323</c:v>
                </c:pt>
                <c:pt idx="2">
                  <c:v>45352</c:v>
                </c:pt>
                <c:pt idx="3">
                  <c:v>45383</c:v>
                </c:pt>
                <c:pt idx="4">
                  <c:v>45413</c:v>
                </c:pt>
                <c:pt idx="5">
                  <c:v>45444</c:v>
                </c:pt>
                <c:pt idx="6">
                  <c:v>45474</c:v>
                </c:pt>
                <c:pt idx="7">
                  <c:v>45505</c:v>
                </c:pt>
                <c:pt idx="8">
                  <c:v>45536</c:v>
                </c:pt>
                <c:pt idx="9">
                  <c:v>45566</c:v>
                </c:pt>
                <c:pt idx="10">
                  <c:v>45597</c:v>
                </c:pt>
                <c:pt idx="11">
                  <c:v>45627</c:v>
                </c:pt>
              </c:numCache>
            </c:num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358</c:v>
                </c:pt>
                <c:pt idx="1">
                  <c:v>353</c:v>
                </c:pt>
                <c:pt idx="2">
                  <c:v>328</c:v>
                </c:pt>
                <c:pt idx="3">
                  <c:v>335</c:v>
                </c:pt>
                <c:pt idx="4">
                  <c:v>316</c:v>
                </c:pt>
                <c:pt idx="5">
                  <c:v>305</c:v>
                </c:pt>
                <c:pt idx="6">
                  <c:v>307</c:v>
                </c:pt>
                <c:pt idx="7">
                  <c:v>309</c:v>
                </c:pt>
                <c:pt idx="8">
                  <c:v>306</c:v>
                </c:pt>
                <c:pt idx="9">
                  <c:v>297</c:v>
                </c:pt>
                <c:pt idx="10">
                  <c:v>286</c:v>
                </c:pt>
                <c:pt idx="11">
                  <c:v>290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32-4EC2-A356-2521893016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11747160"/>
        <c:axId val="511738160"/>
        <c:axId val="0"/>
      </c:bar3DChart>
      <c:dateAx>
        <c:axId val="511747160"/>
        <c:scaling>
          <c:orientation val="minMax"/>
        </c:scaling>
        <c:delete val="0"/>
        <c:axPos val="b"/>
        <c:numFmt formatCode="[$-415]mmmm\ yy;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511738160"/>
        <c:crosses val="autoZero"/>
        <c:auto val="1"/>
        <c:lblOffset val="100"/>
        <c:baseTimeUnit val="months"/>
      </c:dateAx>
      <c:valAx>
        <c:axId val="511738160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bg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511747160"/>
        <c:crossesAt val="45292"/>
        <c:crossBetween val="between"/>
      </c:valAx>
      <c:dTable>
        <c:showHorzBorder val="1"/>
        <c:showVertBorder val="1"/>
        <c:showOutline val="1"/>
        <c:showKeys val="1"/>
        <c:spPr>
          <a:noFill/>
          <a:ln w="12700" cap="flat" cmpd="sng" algn="ctr">
            <a:solidFill>
              <a:schemeClr val="tx1"/>
            </a:solidFill>
            <a:prstDash val="sysDot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 b="1">
          <a:latin typeface="Arial Narrow" panose="020B0606020202030204" pitchFamily="34" charset="0"/>
          <a:cs typeface="Arial" panose="020B0604020202020204" pitchFamily="34" charset="0"/>
        </a:defRPr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r>
              <a:rPr lang="pl-PL" sz="2800" dirty="0">
                <a:solidFill>
                  <a:schemeClr val="tx2"/>
                </a:solidFill>
                <a:latin typeface="Arial Black" panose="020B0A04020102020204" pitchFamily="34" charset="0"/>
              </a:rPr>
              <a:t>Gmina Dębowa Łąka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2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7102412060603382E-2"/>
          <c:y val="8.1047201966268814E-2"/>
          <c:w val="0.95065040272175994"/>
          <c:h val="0.5720094375963369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3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cat>
            <c:numRef>
              <c:f>Arkusz1!$A$2:$A$13</c:f>
              <c:numCache>
                <c:formatCode>[$-415]mmmm\ yy;@</c:formatCode>
                <c:ptCount val="12"/>
                <c:pt idx="0">
                  <c:v>45292</c:v>
                </c:pt>
                <c:pt idx="1">
                  <c:v>45323</c:v>
                </c:pt>
                <c:pt idx="2">
                  <c:v>45352</c:v>
                </c:pt>
                <c:pt idx="3">
                  <c:v>45383</c:v>
                </c:pt>
                <c:pt idx="4">
                  <c:v>45413</c:v>
                </c:pt>
                <c:pt idx="5">
                  <c:v>45444</c:v>
                </c:pt>
                <c:pt idx="6">
                  <c:v>45474</c:v>
                </c:pt>
                <c:pt idx="7">
                  <c:v>45505</c:v>
                </c:pt>
                <c:pt idx="8">
                  <c:v>45536</c:v>
                </c:pt>
                <c:pt idx="9">
                  <c:v>45566</c:v>
                </c:pt>
                <c:pt idx="10">
                  <c:v>45597</c:v>
                </c:pt>
                <c:pt idx="11">
                  <c:v>45627</c:v>
                </c:pt>
              </c:numCache>
            </c:num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147</c:v>
                </c:pt>
                <c:pt idx="1">
                  <c:v>147</c:v>
                </c:pt>
                <c:pt idx="2">
                  <c:v>135</c:v>
                </c:pt>
                <c:pt idx="3">
                  <c:v>132</c:v>
                </c:pt>
                <c:pt idx="4">
                  <c:v>132</c:v>
                </c:pt>
                <c:pt idx="5">
                  <c:v>127</c:v>
                </c:pt>
                <c:pt idx="6">
                  <c:v>120</c:v>
                </c:pt>
                <c:pt idx="7">
                  <c:v>125</c:v>
                </c:pt>
                <c:pt idx="8">
                  <c:v>124</c:v>
                </c:pt>
                <c:pt idx="9">
                  <c:v>124</c:v>
                </c:pt>
                <c:pt idx="10">
                  <c:v>121</c:v>
                </c:pt>
                <c:pt idx="11">
                  <c:v>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32-4EC2-A356-252189301658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kobiety</c:v>
                </c:pt>
              </c:strCache>
            </c:strRef>
          </c:tx>
          <c:spPr>
            <a:solidFill>
              <a:schemeClr val="accent3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cat>
            <c:numRef>
              <c:f>Arkusz1!$A$2:$A$13</c:f>
              <c:numCache>
                <c:formatCode>[$-415]mmmm\ yy;@</c:formatCode>
                <c:ptCount val="12"/>
                <c:pt idx="0">
                  <c:v>45292</c:v>
                </c:pt>
                <c:pt idx="1">
                  <c:v>45323</c:v>
                </c:pt>
                <c:pt idx="2">
                  <c:v>45352</c:v>
                </c:pt>
                <c:pt idx="3">
                  <c:v>45383</c:v>
                </c:pt>
                <c:pt idx="4">
                  <c:v>45413</c:v>
                </c:pt>
                <c:pt idx="5">
                  <c:v>45444</c:v>
                </c:pt>
                <c:pt idx="6">
                  <c:v>45474</c:v>
                </c:pt>
                <c:pt idx="7">
                  <c:v>45505</c:v>
                </c:pt>
                <c:pt idx="8">
                  <c:v>45536</c:v>
                </c:pt>
                <c:pt idx="9">
                  <c:v>45566</c:v>
                </c:pt>
                <c:pt idx="10">
                  <c:v>45597</c:v>
                </c:pt>
                <c:pt idx="11">
                  <c:v>45627</c:v>
                </c:pt>
              </c:numCache>
            </c:num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88</c:v>
                </c:pt>
                <c:pt idx="1">
                  <c:v>87</c:v>
                </c:pt>
                <c:pt idx="2">
                  <c:v>78</c:v>
                </c:pt>
                <c:pt idx="3">
                  <c:v>77</c:v>
                </c:pt>
                <c:pt idx="4">
                  <c:v>77</c:v>
                </c:pt>
                <c:pt idx="5">
                  <c:v>74</c:v>
                </c:pt>
                <c:pt idx="6">
                  <c:v>72</c:v>
                </c:pt>
                <c:pt idx="7">
                  <c:v>76</c:v>
                </c:pt>
                <c:pt idx="8">
                  <c:v>76</c:v>
                </c:pt>
                <c:pt idx="9">
                  <c:v>80</c:v>
                </c:pt>
                <c:pt idx="10">
                  <c:v>79</c:v>
                </c:pt>
                <c:pt idx="11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32-4EC2-A356-2521893016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11747160"/>
        <c:axId val="511738160"/>
        <c:axId val="0"/>
      </c:bar3DChart>
      <c:dateAx>
        <c:axId val="511747160"/>
        <c:scaling>
          <c:orientation val="minMax"/>
        </c:scaling>
        <c:delete val="0"/>
        <c:axPos val="b"/>
        <c:numFmt formatCode="[$-415]mmmm\ yy;@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511738160"/>
        <c:crosses val="autoZero"/>
        <c:auto val="1"/>
        <c:lblOffset val="100"/>
        <c:baseTimeUnit val="months"/>
      </c:dateAx>
      <c:valAx>
        <c:axId val="5117381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511747160"/>
        <c:crossesAt val="45292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1" i="0" u="none" strike="noStrike" kern="1200" baseline="0">
                <a:solidFill>
                  <a:schemeClr val="bg2">
                    <a:lumMod val="25000"/>
                  </a:schemeClr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 b="1">
          <a:latin typeface="Arial Narrow" panose="020B0606020202030204" pitchFamily="34" charset="0"/>
          <a:cs typeface="Arial" panose="020B0604020202020204" pitchFamily="34" charset="0"/>
        </a:defRPr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r>
              <a:rPr lang="pl-PL" sz="2800" dirty="0">
                <a:solidFill>
                  <a:schemeClr val="tx2"/>
                </a:solidFill>
                <a:latin typeface="Arial Black" panose="020B0A04020102020204" pitchFamily="34" charset="0"/>
              </a:rPr>
              <a:t>Gmina Książki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2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1049890875935951E-2"/>
          <c:y val="9.2612488141755295E-2"/>
          <c:w val="0.92379387072512886"/>
          <c:h val="0.570788804336676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4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cat>
            <c:numRef>
              <c:f>Arkusz1!$A$2:$A$13</c:f>
              <c:numCache>
                <c:formatCode>[$-415]mmmm\ yy;@</c:formatCode>
                <c:ptCount val="12"/>
                <c:pt idx="0">
                  <c:v>45292</c:v>
                </c:pt>
                <c:pt idx="1">
                  <c:v>45323</c:v>
                </c:pt>
                <c:pt idx="2">
                  <c:v>45352</c:v>
                </c:pt>
                <c:pt idx="3">
                  <c:v>45383</c:v>
                </c:pt>
                <c:pt idx="4">
                  <c:v>45413</c:v>
                </c:pt>
                <c:pt idx="5">
                  <c:v>45444</c:v>
                </c:pt>
                <c:pt idx="6">
                  <c:v>45474</c:v>
                </c:pt>
                <c:pt idx="7">
                  <c:v>45505</c:v>
                </c:pt>
                <c:pt idx="8">
                  <c:v>45536</c:v>
                </c:pt>
                <c:pt idx="9">
                  <c:v>45566</c:v>
                </c:pt>
                <c:pt idx="10">
                  <c:v>45597</c:v>
                </c:pt>
                <c:pt idx="11">
                  <c:v>45627</c:v>
                </c:pt>
              </c:numCache>
            </c:num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163</c:v>
                </c:pt>
                <c:pt idx="1">
                  <c:v>168</c:v>
                </c:pt>
                <c:pt idx="2">
                  <c:v>152</c:v>
                </c:pt>
                <c:pt idx="3">
                  <c:v>138</c:v>
                </c:pt>
                <c:pt idx="4">
                  <c:v>139</c:v>
                </c:pt>
                <c:pt idx="5">
                  <c:v>140</c:v>
                </c:pt>
                <c:pt idx="6">
                  <c:v>136</c:v>
                </c:pt>
                <c:pt idx="7">
                  <c:v>139</c:v>
                </c:pt>
                <c:pt idx="8">
                  <c:v>133</c:v>
                </c:pt>
                <c:pt idx="9">
                  <c:v>130</c:v>
                </c:pt>
                <c:pt idx="10">
                  <c:v>132</c:v>
                </c:pt>
                <c:pt idx="11">
                  <c:v>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32-4EC2-A356-252189301658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kobiety</c:v>
                </c:pt>
              </c:strCache>
            </c:strRef>
          </c:tx>
          <c:spPr>
            <a:solidFill>
              <a:schemeClr val="accent4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cat>
            <c:numRef>
              <c:f>Arkusz1!$A$2:$A$13</c:f>
              <c:numCache>
                <c:formatCode>[$-415]mmmm\ yy;@</c:formatCode>
                <c:ptCount val="12"/>
                <c:pt idx="0">
                  <c:v>45292</c:v>
                </c:pt>
                <c:pt idx="1">
                  <c:v>45323</c:v>
                </c:pt>
                <c:pt idx="2">
                  <c:v>45352</c:v>
                </c:pt>
                <c:pt idx="3">
                  <c:v>45383</c:v>
                </c:pt>
                <c:pt idx="4">
                  <c:v>45413</c:v>
                </c:pt>
                <c:pt idx="5">
                  <c:v>45444</c:v>
                </c:pt>
                <c:pt idx="6">
                  <c:v>45474</c:v>
                </c:pt>
                <c:pt idx="7">
                  <c:v>45505</c:v>
                </c:pt>
                <c:pt idx="8">
                  <c:v>45536</c:v>
                </c:pt>
                <c:pt idx="9">
                  <c:v>45566</c:v>
                </c:pt>
                <c:pt idx="10">
                  <c:v>45597</c:v>
                </c:pt>
                <c:pt idx="11">
                  <c:v>45627</c:v>
                </c:pt>
              </c:numCache>
            </c:num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103</c:v>
                </c:pt>
                <c:pt idx="1">
                  <c:v>106</c:v>
                </c:pt>
                <c:pt idx="2">
                  <c:v>98</c:v>
                </c:pt>
                <c:pt idx="3">
                  <c:v>90</c:v>
                </c:pt>
                <c:pt idx="4">
                  <c:v>91</c:v>
                </c:pt>
                <c:pt idx="5">
                  <c:v>90</c:v>
                </c:pt>
                <c:pt idx="6">
                  <c:v>91</c:v>
                </c:pt>
                <c:pt idx="7">
                  <c:v>91</c:v>
                </c:pt>
                <c:pt idx="8">
                  <c:v>87</c:v>
                </c:pt>
                <c:pt idx="9">
                  <c:v>88</c:v>
                </c:pt>
                <c:pt idx="10">
                  <c:v>86</c:v>
                </c:pt>
                <c:pt idx="11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32-4EC2-A356-2521893016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11747160"/>
        <c:axId val="511738160"/>
        <c:axId val="0"/>
      </c:bar3DChart>
      <c:dateAx>
        <c:axId val="511747160"/>
        <c:scaling>
          <c:orientation val="minMax"/>
        </c:scaling>
        <c:delete val="0"/>
        <c:axPos val="b"/>
        <c:numFmt formatCode="[$-415]mmmm\ yy;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511738160"/>
        <c:crosses val="autoZero"/>
        <c:auto val="1"/>
        <c:lblOffset val="100"/>
        <c:baseTimeUnit val="months"/>
      </c:dateAx>
      <c:valAx>
        <c:axId val="511738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511747160"/>
        <c:crossesAt val="45292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 b="1">
          <a:latin typeface="Arial Narrow" panose="020B0606020202030204" pitchFamily="34" charset="0"/>
          <a:cs typeface="Arial" panose="020B0604020202020204" pitchFamily="34" charset="0"/>
        </a:defRPr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r>
              <a:rPr lang="pl-PL" sz="2800" dirty="0">
                <a:solidFill>
                  <a:schemeClr val="tx2"/>
                </a:solidFill>
                <a:latin typeface="Arial Black" panose="020B0A04020102020204" pitchFamily="34" charset="0"/>
              </a:rPr>
              <a:t>Gmina Płużnica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2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575733670991221E-2"/>
          <c:y val="9.4886527122506836E-2"/>
          <c:w val="0.95065040272175994"/>
          <c:h val="0.7154087747223962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cat>
            <c:numRef>
              <c:f>Arkusz1!$A$2:$A$13</c:f>
              <c:numCache>
                <c:formatCode>[$-415]mmmm\ yy;@</c:formatCode>
                <c:ptCount val="12"/>
                <c:pt idx="0">
                  <c:v>45292</c:v>
                </c:pt>
                <c:pt idx="1">
                  <c:v>45323</c:v>
                </c:pt>
                <c:pt idx="2">
                  <c:v>45352</c:v>
                </c:pt>
                <c:pt idx="3">
                  <c:v>45383</c:v>
                </c:pt>
                <c:pt idx="4">
                  <c:v>45413</c:v>
                </c:pt>
                <c:pt idx="5">
                  <c:v>45444</c:v>
                </c:pt>
                <c:pt idx="6">
                  <c:v>45474</c:v>
                </c:pt>
                <c:pt idx="7">
                  <c:v>45505</c:v>
                </c:pt>
                <c:pt idx="8">
                  <c:v>45536</c:v>
                </c:pt>
                <c:pt idx="9">
                  <c:v>45566</c:v>
                </c:pt>
                <c:pt idx="10">
                  <c:v>45597</c:v>
                </c:pt>
                <c:pt idx="11">
                  <c:v>45627</c:v>
                </c:pt>
              </c:numCache>
            </c:num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193</c:v>
                </c:pt>
                <c:pt idx="1">
                  <c:v>187</c:v>
                </c:pt>
                <c:pt idx="2">
                  <c:v>174</c:v>
                </c:pt>
                <c:pt idx="3">
                  <c:v>167</c:v>
                </c:pt>
                <c:pt idx="4">
                  <c:v>153</c:v>
                </c:pt>
                <c:pt idx="5">
                  <c:v>154</c:v>
                </c:pt>
                <c:pt idx="6">
                  <c:v>155</c:v>
                </c:pt>
                <c:pt idx="7">
                  <c:v>158</c:v>
                </c:pt>
                <c:pt idx="8">
                  <c:v>158</c:v>
                </c:pt>
                <c:pt idx="9">
                  <c:v>160</c:v>
                </c:pt>
                <c:pt idx="10">
                  <c:v>153</c:v>
                </c:pt>
                <c:pt idx="11">
                  <c:v>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32-4EC2-A356-252189301658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kobiety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cat>
            <c:numRef>
              <c:f>Arkusz1!$A$2:$A$13</c:f>
              <c:numCache>
                <c:formatCode>[$-415]mmmm\ yy;@</c:formatCode>
                <c:ptCount val="12"/>
                <c:pt idx="0">
                  <c:v>45292</c:v>
                </c:pt>
                <c:pt idx="1">
                  <c:v>45323</c:v>
                </c:pt>
                <c:pt idx="2">
                  <c:v>45352</c:v>
                </c:pt>
                <c:pt idx="3">
                  <c:v>45383</c:v>
                </c:pt>
                <c:pt idx="4">
                  <c:v>45413</c:v>
                </c:pt>
                <c:pt idx="5">
                  <c:v>45444</c:v>
                </c:pt>
                <c:pt idx="6">
                  <c:v>45474</c:v>
                </c:pt>
                <c:pt idx="7">
                  <c:v>45505</c:v>
                </c:pt>
                <c:pt idx="8">
                  <c:v>45536</c:v>
                </c:pt>
                <c:pt idx="9">
                  <c:v>45566</c:v>
                </c:pt>
                <c:pt idx="10">
                  <c:v>45597</c:v>
                </c:pt>
                <c:pt idx="11">
                  <c:v>45627</c:v>
                </c:pt>
              </c:numCache>
            </c:num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105</c:v>
                </c:pt>
                <c:pt idx="1">
                  <c:v>101</c:v>
                </c:pt>
                <c:pt idx="2">
                  <c:v>101</c:v>
                </c:pt>
                <c:pt idx="3">
                  <c:v>100</c:v>
                </c:pt>
                <c:pt idx="4">
                  <c:v>94</c:v>
                </c:pt>
                <c:pt idx="5">
                  <c:v>91</c:v>
                </c:pt>
                <c:pt idx="6">
                  <c:v>91</c:v>
                </c:pt>
                <c:pt idx="7">
                  <c:v>96</c:v>
                </c:pt>
                <c:pt idx="8">
                  <c:v>99</c:v>
                </c:pt>
                <c:pt idx="9">
                  <c:v>92</c:v>
                </c:pt>
                <c:pt idx="10">
                  <c:v>87</c:v>
                </c:pt>
                <c:pt idx="11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32-4EC2-A356-2521893016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11747160"/>
        <c:axId val="511738160"/>
        <c:axId val="0"/>
      </c:bar3DChart>
      <c:dateAx>
        <c:axId val="511747160"/>
        <c:scaling>
          <c:orientation val="minMax"/>
        </c:scaling>
        <c:delete val="0"/>
        <c:axPos val="b"/>
        <c:numFmt formatCode="[$-415]mmmm\ yy;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511738160"/>
        <c:crosses val="autoZero"/>
        <c:auto val="1"/>
        <c:lblOffset val="100"/>
        <c:baseTimeUnit val="months"/>
      </c:dateAx>
      <c:valAx>
        <c:axId val="511738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511747160"/>
        <c:crossesAt val="45292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accent3"/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 b="1">
          <a:latin typeface="Arial Narrow" panose="020B0606020202030204" pitchFamily="34" charset="0"/>
          <a:cs typeface="Arial" panose="020B0604020202020204" pitchFamily="34" charset="0"/>
        </a:defRPr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r>
              <a:rPr lang="pl-PL" sz="2800" dirty="0">
                <a:solidFill>
                  <a:schemeClr val="tx2"/>
                </a:solidFill>
                <a:latin typeface="Arial Black" panose="020B0A04020102020204" pitchFamily="34" charset="0"/>
              </a:rPr>
              <a:t>Gmina Ryńsk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2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575733670991221E-2"/>
          <c:y val="0.10799996489333856"/>
          <c:w val="0.9272246238299956"/>
          <c:h val="0.545770567986200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cat>
            <c:numRef>
              <c:f>Arkusz1!$A$2:$A$13</c:f>
              <c:numCache>
                <c:formatCode>[$-415]mmmm\ yy;@</c:formatCode>
                <c:ptCount val="12"/>
                <c:pt idx="0">
                  <c:v>45292</c:v>
                </c:pt>
                <c:pt idx="1">
                  <c:v>45323</c:v>
                </c:pt>
                <c:pt idx="2">
                  <c:v>45352</c:v>
                </c:pt>
                <c:pt idx="3">
                  <c:v>45383</c:v>
                </c:pt>
                <c:pt idx="4">
                  <c:v>45413</c:v>
                </c:pt>
                <c:pt idx="5">
                  <c:v>45444</c:v>
                </c:pt>
                <c:pt idx="6">
                  <c:v>45474</c:v>
                </c:pt>
                <c:pt idx="7">
                  <c:v>45505</c:v>
                </c:pt>
                <c:pt idx="8">
                  <c:v>45536</c:v>
                </c:pt>
                <c:pt idx="9">
                  <c:v>45566</c:v>
                </c:pt>
                <c:pt idx="10">
                  <c:v>45597</c:v>
                </c:pt>
                <c:pt idx="11">
                  <c:v>45627</c:v>
                </c:pt>
              </c:numCache>
            </c:num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400</c:v>
                </c:pt>
                <c:pt idx="1">
                  <c:v>380</c:v>
                </c:pt>
                <c:pt idx="2">
                  <c:v>351</c:v>
                </c:pt>
                <c:pt idx="3">
                  <c:v>348</c:v>
                </c:pt>
                <c:pt idx="4">
                  <c:v>327</c:v>
                </c:pt>
                <c:pt idx="5">
                  <c:v>321</c:v>
                </c:pt>
                <c:pt idx="6">
                  <c:v>329</c:v>
                </c:pt>
                <c:pt idx="7">
                  <c:v>322</c:v>
                </c:pt>
                <c:pt idx="8">
                  <c:v>324</c:v>
                </c:pt>
                <c:pt idx="9">
                  <c:v>317</c:v>
                </c:pt>
                <c:pt idx="10">
                  <c:v>308</c:v>
                </c:pt>
                <c:pt idx="11">
                  <c:v>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32-4EC2-A356-252189301658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kobiety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cat>
            <c:numRef>
              <c:f>Arkusz1!$A$2:$A$13</c:f>
              <c:numCache>
                <c:formatCode>[$-415]mmmm\ yy;@</c:formatCode>
                <c:ptCount val="12"/>
                <c:pt idx="0">
                  <c:v>45292</c:v>
                </c:pt>
                <c:pt idx="1">
                  <c:v>45323</c:v>
                </c:pt>
                <c:pt idx="2">
                  <c:v>45352</c:v>
                </c:pt>
                <c:pt idx="3">
                  <c:v>45383</c:v>
                </c:pt>
                <c:pt idx="4">
                  <c:v>45413</c:v>
                </c:pt>
                <c:pt idx="5">
                  <c:v>45444</c:v>
                </c:pt>
                <c:pt idx="6">
                  <c:v>45474</c:v>
                </c:pt>
                <c:pt idx="7">
                  <c:v>45505</c:v>
                </c:pt>
                <c:pt idx="8">
                  <c:v>45536</c:v>
                </c:pt>
                <c:pt idx="9">
                  <c:v>45566</c:v>
                </c:pt>
                <c:pt idx="10">
                  <c:v>45597</c:v>
                </c:pt>
                <c:pt idx="11">
                  <c:v>45627</c:v>
                </c:pt>
              </c:numCache>
            </c:num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247</c:v>
                </c:pt>
                <c:pt idx="1">
                  <c:v>238</c:v>
                </c:pt>
                <c:pt idx="2">
                  <c:v>214</c:v>
                </c:pt>
                <c:pt idx="3">
                  <c:v>214</c:v>
                </c:pt>
                <c:pt idx="4">
                  <c:v>205</c:v>
                </c:pt>
                <c:pt idx="5">
                  <c:v>199</c:v>
                </c:pt>
                <c:pt idx="6">
                  <c:v>208</c:v>
                </c:pt>
                <c:pt idx="7">
                  <c:v>203</c:v>
                </c:pt>
                <c:pt idx="8">
                  <c:v>205</c:v>
                </c:pt>
                <c:pt idx="9">
                  <c:v>203</c:v>
                </c:pt>
                <c:pt idx="10">
                  <c:v>199</c:v>
                </c:pt>
                <c:pt idx="11">
                  <c:v>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32-4EC2-A356-2521893016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11747160"/>
        <c:axId val="511738160"/>
        <c:axId val="0"/>
      </c:bar3DChart>
      <c:dateAx>
        <c:axId val="511747160"/>
        <c:scaling>
          <c:orientation val="minMax"/>
        </c:scaling>
        <c:delete val="0"/>
        <c:axPos val="b"/>
        <c:numFmt formatCode="[$-415]mmmm\ yy;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511738160"/>
        <c:crosses val="autoZero"/>
        <c:auto val="1"/>
        <c:lblOffset val="100"/>
        <c:baseTimeUnit val="months"/>
      </c:dateAx>
      <c:valAx>
        <c:axId val="511738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511747160"/>
        <c:crossesAt val="45292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accent2"/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 b="1">
          <a:latin typeface="Arial Narrow" panose="020B0606020202030204" pitchFamily="34" charset="0"/>
          <a:cs typeface="Arial" panose="020B0604020202020204" pitchFamily="34" charset="0"/>
        </a:defRPr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708321090809888E-2"/>
          <c:y val="1.0786499742272066E-2"/>
          <c:w val="0.95354726328634309"/>
          <c:h val="0.785047419336363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data!$B$1</c:f>
              <c:strCache>
                <c:ptCount val="1"/>
                <c:pt idx="0">
                  <c:v>Do 25 roku życia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data!$A$2:$A$13</c:f>
              <c:strCache>
                <c:ptCount val="12"/>
                <c:pt idx="0">
                  <c:v>01-2024</c:v>
                </c:pt>
                <c:pt idx="1">
                  <c:v>02-2024</c:v>
                </c:pt>
                <c:pt idx="2">
                  <c:v>03-2024</c:v>
                </c:pt>
                <c:pt idx="3">
                  <c:v>04-2024</c:v>
                </c:pt>
                <c:pt idx="4">
                  <c:v>05-2024</c:v>
                </c:pt>
                <c:pt idx="5">
                  <c:v>06-2024</c:v>
                </c:pt>
                <c:pt idx="6">
                  <c:v>07-2024</c:v>
                </c:pt>
                <c:pt idx="7">
                  <c:v>08-2024</c:v>
                </c:pt>
                <c:pt idx="8">
                  <c:v>09-2024</c:v>
                </c:pt>
                <c:pt idx="9">
                  <c:v>10-2024</c:v>
                </c:pt>
                <c:pt idx="10">
                  <c:v>11-2024</c:v>
                </c:pt>
                <c:pt idx="11">
                  <c:v>12-2024</c:v>
                </c:pt>
              </c:strCache>
            </c:strRef>
          </c:cat>
          <c:val>
            <c:numRef>
              <c:f>data!$B$2:$B$13</c:f>
              <c:numCache>
                <c:formatCode>General</c:formatCode>
                <c:ptCount val="12"/>
                <c:pt idx="0">
                  <c:v>258</c:v>
                </c:pt>
                <c:pt idx="1">
                  <c:v>268</c:v>
                </c:pt>
                <c:pt idx="2">
                  <c:v>238</c:v>
                </c:pt>
                <c:pt idx="3">
                  <c:v>220</c:v>
                </c:pt>
                <c:pt idx="4">
                  <c:v>210</c:v>
                </c:pt>
                <c:pt idx="5">
                  <c:v>195</c:v>
                </c:pt>
                <c:pt idx="6">
                  <c:v>196</c:v>
                </c:pt>
                <c:pt idx="7">
                  <c:v>206</c:v>
                </c:pt>
                <c:pt idx="8">
                  <c:v>209</c:v>
                </c:pt>
                <c:pt idx="9">
                  <c:v>209</c:v>
                </c:pt>
                <c:pt idx="10">
                  <c:v>192</c:v>
                </c:pt>
                <c:pt idx="11">
                  <c:v>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58-4BD3-A6AF-FEBC05293E63}"/>
            </c:ext>
          </c:extLst>
        </c:ser>
        <c:ser>
          <c:idx val="1"/>
          <c:order val="1"/>
          <c:tx>
            <c:strRef>
              <c:f>data!$C$1</c:f>
              <c:strCache>
                <c:ptCount val="1"/>
                <c:pt idx="0">
                  <c:v>Do 30 roku życia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data!$A$2:$A$13</c:f>
              <c:strCache>
                <c:ptCount val="12"/>
                <c:pt idx="0">
                  <c:v>01-2024</c:v>
                </c:pt>
                <c:pt idx="1">
                  <c:v>02-2024</c:v>
                </c:pt>
                <c:pt idx="2">
                  <c:v>03-2024</c:v>
                </c:pt>
                <c:pt idx="3">
                  <c:v>04-2024</c:v>
                </c:pt>
                <c:pt idx="4">
                  <c:v>05-2024</c:v>
                </c:pt>
                <c:pt idx="5">
                  <c:v>06-2024</c:v>
                </c:pt>
                <c:pt idx="6">
                  <c:v>07-2024</c:v>
                </c:pt>
                <c:pt idx="7">
                  <c:v>08-2024</c:v>
                </c:pt>
                <c:pt idx="8">
                  <c:v>09-2024</c:v>
                </c:pt>
                <c:pt idx="9">
                  <c:v>10-2024</c:v>
                </c:pt>
                <c:pt idx="10">
                  <c:v>11-2024</c:v>
                </c:pt>
                <c:pt idx="11">
                  <c:v>12-2024</c:v>
                </c:pt>
              </c:strCache>
            </c:strRef>
          </c:cat>
          <c:val>
            <c:numRef>
              <c:f>data!$C$2:$C$13</c:f>
              <c:numCache>
                <c:formatCode>General</c:formatCode>
                <c:ptCount val="12"/>
                <c:pt idx="0">
                  <c:v>449</c:v>
                </c:pt>
                <c:pt idx="1">
                  <c:v>460</c:v>
                </c:pt>
                <c:pt idx="2">
                  <c:v>412</c:v>
                </c:pt>
                <c:pt idx="3">
                  <c:v>397</c:v>
                </c:pt>
                <c:pt idx="4">
                  <c:v>379</c:v>
                </c:pt>
                <c:pt idx="5">
                  <c:v>359</c:v>
                </c:pt>
                <c:pt idx="6">
                  <c:v>363</c:v>
                </c:pt>
                <c:pt idx="7">
                  <c:v>370</c:v>
                </c:pt>
                <c:pt idx="8">
                  <c:v>371</c:v>
                </c:pt>
                <c:pt idx="9">
                  <c:v>364</c:v>
                </c:pt>
                <c:pt idx="10">
                  <c:v>340</c:v>
                </c:pt>
                <c:pt idx="11">
                  <c:v>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58-4BD3-A6AF-FEBC05293E63}"/>
            </c:ext>
          </c:extLst>
        </c:ser>
        <c:ser>
          <c:idx val="2"/>
          <c:order val="2"/>
          <c:tx>
            <c:strRef>
              <c:f>data!$D$1</c:f>
              <c:strCache>
                <c:ptCount val="1"/>
                <c:pt idx="0">
                  <c:v>Powyżej 50 roku życia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data!$A$2:$A$13</c:f>
              <c:strCache>
                <c:ptCount val="12"/>
                <c:pt idx="0">
                  <c:v>01-2024</c:v>
                </c:pt>
                <c:pt idx="1">
                  <c:v>02-2024</c:v>
                </c:pt>
                <c:pt idx="2">
                  <c:v>03-2024</c:v>
                </c:pt>
                <c:pt idx="3">
                  <c:v>04-2024</c:v>
                </c:pt>
                <c:pt idx="4">
                  <c:v>05-2024</c:v>
                </c:pt>
                <c:pt idx="5">
                  <c:v>06-2024</c:v>
                </c:pt>
                <c:pt idx="6">
                  <c:v>07-2024</c:v>
                </c:pt>
                <c:pt idx="7">
                  <c:v>08-2024</c:v>
                </c:pt>
                <c:pt idx="8">
                  <c:v>09-2024</c:v>
                </c:pt>
                <c:pt idx="9">
                  <c:v>10-2024</c:v>
                </c:pt>
                <c:pt idx="10">
                  <c:v>11-2024</c:v>
                </c:pt>
                <c:pt idx="11">
                  <c:v>12-2024</c:v>
                </c:pt>
              </c:strCache>
            </c:strRef>
          </c:cat>
          <c:val>
            <c:numRef>
              <c:f>data!$D$2:$D$13</c:f>
              <c:numCache>
                <c:formatCode>General</c:formatCode>
                <c:ptCount val="12"/>
                <c:pt idx="0">
                  <c:v>315</c:v>
                </c:pt>
                <c:pt idx="1">
                  <c:v>306</c:v>
                </c:pt>
                <c:pt idx="2">
                  <c:v>295</c:v>
                </c:pt>
                <c:pt idx="3">
                  <c:v>292</c:v>
                </c:pt>
                <c:pt idx="4">
                  <c:v>285</c:v>
                </c:pt>
                <c:pt idx="5">
                  <c:v>293</c:v>
                </c:pt>
                <c:pt idx="6">
                  <c:v>296</c:v>
                </c:pt>
                <c:pt idx="7">
                  <c:v>293</c:v>
                </c:pt>
                <c:pt idx="8">
                  <c:v>294</c:v>
                </c:pt>
                <c:pt idx="9">
                  <c:v>291</c:v>
                </c:pt>
                <c:pt idx="10">
                  <c:v>294</c:v>
                </c:pt>
                <c:pt idx="11">
                  <c:v>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58-4BD3-A6AF-FEBC05293E63}"/>
            </c:ext>
          </c:extLst>
        </c:ser>
        <c:ser>
          <c:idx val="3"/>
          <c:order val="3"/>
          <c:tx>
            <c:strRef>
              <c:f>data!$E$1</c:f>
              <c:strCache>
                <c:ptCount val="1"/>
                <c:pt idx="0">
                  <c:v>Długotrwałe bezrobocie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data!$A$2:$A$13</c:f>
              <c:strCache>
                <c:ptCount val="12"/>
                <c:pt idx="0">
                  <c:v>01-2024</c:v>
                </c:pt>
                <c:pt idx="1">
                  <c:v>02-2024</c:v>
                </c:pt>
                <c:pt idx="2">
                  <c:v>03-2024</c:v>
                </c:pt>
                <c:pt idx="3">
                  <c:v>04-2024</c:v>
                </c:pt>
                <c:pt idx="4">
                  <c:v>05-2024</c:v>
                </c:pt>
                <c:pt idx="5">
                  <c:v>06-2024</c:v>
                </c:pt>
                <c:pt idx="6">
                  <c:v>07-2024</c:v>
                </c:pt>
                <c:pt idx="7">
                  <c:v>08-2024</c:v>
                </c:pt>
                <c:pt idx="8">
                  <c:v>09-2024</c:v>
                </c:pt>
                <c:pt idx="9">
                  <c:v>10-2024</c:v>
                </c:pt>
                <c:pt idx="10">
                  <c:v>11-2024</c:v>
                </c:pt>
                <c:pt idx="11">
                  <c:v>12-2024</c:v>
                </c:pt>
              </c:strCache>
            </c:strRef>
          </c:cat>
          <c:val>
            <c:numRef>
              <c:f>data!$E$2:$E$13</c:f>
              <c:numCache>
                <c:formatCode>General</c:formatCode>
                <c:ptCount val="12"/>
                <c:pt idx="0">
                  <c:v>885</c:v>
                </c:pt>
                <c:pt idx="1">
                  <c:v>870</c:v>
                </c:pt>
                <c:pt idx="2">
                  <c:v>817</c:v>
                </c:pt>
                <c:pt idx="3">
                  <c:v>800</c:v>
                </c:pt>
                <c:pt idx="4">
                  <c:v>777</c:v>
                </c:pt>
                <c:pt idx="5">
                  <c:v>753</c:v>
                </c:pt>
                <c:pt idx="6">
                  <c:v>751</c:v>
                </c:pt>
                <c:pt idx="7">
                  <c:v>749</c:v>
                </c:pt>
                <c:pt idx="8">
                  <c:v>751</c:v>
                </c:pt>
                <c:pt idx="9">
                  <c:v>749</c:v>
                </c:pt>
                <c:pt idx="10">
                  <c:v>740</c:v>
                </c:pt>
                <c:pt idx="11">
                  <c:v>755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58-4BD3-A6AF-FEBC05293E63}"/>
            </c:ext>
          </c:extLst>
        </c:ser>
        <c:ser>
          <c:idx val="4"/>
          <c:order val="4"/>
          <c:tx>
            <c:strRef>
              <c:f>data!$F$1</c:f>
              <c:strCache>
                <c:ptCount val="1"/>
                <c:pt idx="0">
                  <c:v>Niepełnosprawni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data!$A$2:$A$13</c:f>
              <c:strCache>
                <c:ptCount val="12"/>
                <c:pt idx="0">
                  <c:v>01-2024</c:v>
                </c:pt>
                <c:pt idx="1">
                  <c:v>02-2024</c:v>
                </c:pt>
                <c:pt idx="2">
                  <c:v>03-2024</c:v>
                </c:pt>
                <c:pt idx="3">
                  <c:v>04-2024</c:v>
                </c:pt>
                <c:pt idx="4">
                  <c:v>05-2024</c:v>
                </c:pt>
                <c:pt idx="5">
                  <c:v>06-2024</c:v>
                </c:pt>
                <c:pt idx="6">
                  <c:v>07-2024</c:v>
                </c:pt>
                <c:pt idx="7">
                  <c:v>08-2024</c:v>
                </c:pt>
                <c:pt idx="8">
                  <c:v>09-2024</c:v>
                </c:pt>
                <c:pt idx="9">
                  <c:v>10-2024</c:v>
                </c:pt>
                <c:pt idx="10">
                  <c:v>11-2024</c:v>
                </c:pt>
                <c:pt idx="11">
                  <c:v>12-2024</c:v>
                </c:pt>
              </c:strCache>
            </c:strRef>
          </c:cat>
          <c:val>
            <c:numRef>
              <c:f>data!$F$2:$F$13</c:f>
              <c:numCache>
                <c:formatCode>General</c:formatCode>
                <c:ptCount val="12"/>
                <c:pt idx="0">
                  <c:v>110</c:v>
                </c:pt>
                <c:pt idx="1">
                  <c:v>111</c:v>
                </c:pt>
                <c:pt idx="2">
                  <c:v>101</c:v>
                </c:pt>
                <c:pt idx="3">
                  <c:v>101</c:v>
                </c:pt>
                <c:pt idx="4">
                  <c:v>98</c:v>
                </c:pt>
                <c:pt idx="5">
                  <c:v>93</c:v>
                </c:pt>
                <c:pt idx="6">
                  <c:v>88</c:v>
                </c:pt>
                <c:pt idx="7">
                  <c:v>91</c:v>
                </c:pt>
                <c:pt idx="8">
                  <c:v>92</c:v>
                </c:pt>
                <c:pt idx="9">
                  <c:v>75</c:v>
                </c:pt>
                <c:pt idx="10">
                  <c:v>69</c:v>
                </c:pt>
                <c:pt idx="11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B58-4BD3-A6AF-FEBC05293E63}"/>
            </c:ext>
          </c:extLst>
        </c:ser>
        <c:ser>
          <c:idx val="5"/>
          <c:order val="5"/>
          <c:tx>
            <c:strRef>
              <c:f>data!$G$1</c:f>
              <c:strCache>
                <c:ptCount val="1"/>
                <c:pt idx="0">
                  <c:v>Korzystające ze świadczeń z pomocy społecznej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data!$A$2:$A$13</c:f>
              <c:strCache>
                <c:ptCount val="12"/>
                <c:pt idx="0">
                  <c:v>01-2024</c:v>
                </c:pt>
                <c:pt idx="1">
                  <c:v>02-2024</c:v>
                </c:pt>
                <c:pt idx="2">
                  <c:v>03-2024</c:v>
                </c:pt>
                <c:pt idx="3">
                  <c:v>04-2024</c:v>
                </c:pt>
                <c:pt idx="4">
                  <c:v>05-2024</c:v>
                </c:pt>
                <c:pt idx="5">
                  <c:v>06-2024</c:v>
                </c:pt>
                <c:pt idx="6">
                  <c:v>07-2024</c:v>
                </c:pt>
                <c:pt idx="7">
                  <c:v>08-2024</c:v>
                </c:pt>
                <c:pt idx="8">
                  <c:v>09-2024</c:v>
                </c:pt>
                <c:pt idx="9">
                  <c:v>10-2024</c:v>
                </c:pt>
                <c:pt idx="10">
                  <c:v>11-2024</c:v>
                </c:pt>
                <c:pt idx="11">
                  <c:v>12-2024</c:v>
                </c:pt>
              </c:strCache>
            </c:strRef>
          </c:cat>
          <c:val>
            <c:numRef>
              <c:f>data!$G$2:$G$13</c:f>
              <c:numCache>
                <c:formatCode>General</c:formatCode>
                <c:ptCount val="12"/>
                <c:pt idx="0">
                  <c:v>60</c:v>
                </c:pt>
                <c:pt idx="1">
                  <c:v>80</c:v>
                </c:pt>
                <c:pt idx="2">
                  <c:v>80</c:v>
                </c:pt>
                <c:pt idx="3">
                  <c:v>66</c:v>
                </c:pt>
                <c:pt idx="4">
                  <c:v>61</c:v>
                </c:pt>
                <c:pt idx="5">
                  <c:v>67</c:v>
                </c:pt>
                <c:pt idx="6">
                  <c:v>74</c:v>
                </c:pt>
                <c:pt idx="7">
                  <c:v>87</c:v>
                </c:pt>
                <c:pt idx="8">
                  <c:v>88</c:v>
                </c:pt>
                <c:pt idx="9">
                  <c:v>77</c:v>
                </c:pt>
                <c:pt idx="10">
                  <c:v>82</c:v>
                </c:pt>
                <c:pt idx="11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B58-4BD3-A6AF-FEBC05293E63}"/>
            </c:ext>
          </c:extLst>
        </c:ser>
        <c:ser>
          <c:idx val="6"/>
          <c:order val="6"/>
          <c:tx>
            <c:strRef>
              <c:f>data!$H$1</c:f>
              <c:strCache>
                <c:ptCount val="1"/>
                <c:pt idx="0">
                  <c:v>Posiadające co najmniej jedno dziecko do 6 roku życia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data!$A$2:$A$13</c:f>
              <c:strCache>
                <c:ptCount val="12"/>
                <c:pt idx="0">
                  <c:v>01-2024</c:v>
                </c:pt>
                <c:pt idx="1">
                  <c:v>02-2024</c:v>
                </c:pt>
                <c:pt idx="2">
                  <c:v>03-2024</c:v>
                </c:pt>
                <c:pt idx="3">
                  <c:v>04-2024</c:v>
                </c:pt>
                <c:pt idx="4">
                  <c:v>05-2024</c:v>
                </c:pt>
                <c:pt idx="5">
                  <c:v>06-2024</c:v>
                </c:pt>
                <c:pt idx="6">
                  <c:v>07-2024</c:v>
                </c:pt>
                <c:pt idx="7">
                  <c:v>08-2024</c:v>
                </c:pt>
                <c:pt idx="8">
                  <c:v>09-2024</c:v>
                </c:pt>
                <c:pt idx="9">
                  <c:v>10-2024</c:v>
                </c:pt>
                <c:pt idx="10">
                  <c:v>11-2024</c:v>
                </c:pt>
                <c:pt idx="11">
                  <c:v>12-2024</c:v>
                </c:pt>
              </c:strCache>
            </c:strRef>
          </c:cat>
          <c:val>
            <c:numRef>
              <c:f>data!$H$2:$H$13</c:f>
              <c:numCache>
                <c:formatCode>General</c:formatCode>
                <c:ptCount val="12"/>
                <c:pt idx="0">
                  <c:v>233</c:v>
                </c:pt>
                <c:pt idx="1">
                  <c:v>237</c:v>
                </c:pt>
                <c:pt idx="2">
                  <c:v>227</c:v>
                </c:pt>
                <c:pt idx="3">
                  <c:v>221</c:v>
                </c:pt>
                <c:pt idx="4">
                  <c:v>215</c:v>
                </c:pt>
                <c:pt idx="5">
                  <c:v>206</c:v>
                </c:pt>
                <c:pt idx="6">
                  <c:v>206</c:v>
                </c:pt>
                <c:pt idx="7">
                  <c:v>206</c:v>
                </c:pt>
                <c:pt idx="8">
                  <c:v>199</c:v>
                </c:pt>
                <c:pt idx="9">
                  <c:v>201</c:v>
                </c:pt>
                <c:pt idx="10">
                  <c:v>197</c:v>
                </c:pt>
                <c:pt idx="11">
                  <c:v>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B58-4BD3-A6AF-FEBC05293E63}"/>
            </c:ext>
          </c:extLst>
        </c:ser>
        <c:ser>
          <c:idx val="7"/>
          <c:order val="7"/>
          <c:tx>
            <c:strRef>
              <c:f>data!$I$1</c:f>
              <c:strCache>
                <c:ptCount val="1"/>
                <c:pt idx="0">
                  <c:v>Posiadające co najmniej jedno dziecko niepełnosprawne do 18 roku życia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data!$A$2:$A$13</c:f>
              <c:strCache>
                <c:ptCount val="12"/>
                <c:pt idx="0">
                  <c:v>01-2024</c:v>
                </c:pt>
                <c:pt idx="1">
                  <c:v>02-2024</c:v>
                </c:pt>
                <c:pt idx="2">
                  <c:v>03-2024</c:v>
                </c:pt>
                <c:pt idx="3">
                  <c:v>04-2024</c:v>
                </c:pt>
                <c:pt idx="4">
                  <c:v>05-2024</c:v>
                </c:pt>
                <c:pt idx="5">
                  <c:v>06-2024</c:v>
                </c:pt>
                <c:pt idx="6">
                  <c:v>07-2024</c:v>
                </c:pt>
                <c:pt idx="7">
                  <c:v>08-2024</c:v>
                </c:pt>
                <c:pt idx="8">
                  <c:v>09-2024</c:v>
                </c:pt>
                <c:pt idx="9">
                  <c:v>10-2024</c:v>
                </c:pt>
                <c:pt idx="10">
                  <c:v>11-2024</c:v>
                </c:pt>
                <c:pt idx="11">
                  <c:v>12-2024</c:v>
                </c:pt>
              </c:strCache>
            </c:strRef>
          </c:cat>
          <c:val>
            <c:numRef>
              <c:f>data!$I$2:$I$13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B58-4BD3-A6AF-FEBC05293E6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82266168"/>
        <c:axId val="582266528"/>
      </c:barChart>
      <c:catAx>
        <c:axId val="582266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582266528"/>
        <c:crosses val="autoZero"/>
        <c:auto val="1"/>
        <c:lblAlgn val="ctr"/>
        <c:lblOffset val="100"/>
        <c:noMultiLvlLbl val="0"/>
      </c:catAx>
      <c:valAx>
        <c:axId val="582266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l-PL"/>
          </a:p>
        </c:txPr>
        <c:crossAx val="582266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4171890493622748E-2"/>
          <c:y val="0.8669845636587995"/>
          <c:w val="0.97045829702610698"/>
          <c:h val="0.132100534720378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 rot="-5400000" vert="horz"/>
    <a:lstStyle/>
    <a:p>
      <a:pPr>
        <a:defRPr sz="1050">
          <a:latin typeface="Calibri" panose="020F0502020204030204" pitchFamily="34" charset="0"/>
          <a:cs typeface="Calibri" panose="020F0502020204030204" pitchFamily="34" charset="0"/>
        </a:defRPr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524467032314607E-2"/>
          <c:y val="2.175826653933375E-2"/>
          <c:w val="0.94377723288058035"/>
          <c:h val="0.851814315334832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data!$B$1</c:f>
              <c:strCache>
                <c:ptCount val="1"/>
                <c:pt idx="0">
                  <c:v>Bezrobotni zarejestrowani w m-cu sprawozdawczym</c:v>
                </c:pt>
              </c:strCache>
            </c:strRef>
          </c:tx>
          <c:spPr>
            <a:solidFill>
              <a:schemeClr val="accent4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ptos" panose="020B0004020202020204" pitchFamily="34" charset="0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data!$A$2:$A$13</c:f>
              <c:strCache>
                <c:ptCount val="12"/>
                <c:pt idx="0">
                  <c:v>01-2024</c:v>
                </c:pt>
                <c:pt idx="1">
                  <c:v>02-2024</c:v>
                </c:pt>
                <c:pt idx="2">
                  <c:v>03-2024</c:v>
                </c:pt>
                <c:pt idx="3">
                  <c:v>04-2024</c:v>
                </c:pt>
                <c:pt idx="4">
                  <c:v>05-2024</c:v>
                </c:pt>
                <c:pt idx="5">
                  <c:v>06-2024</c:v>
                </c:pt>
                <c:pt idx="6">
                  <c:v>07-2024</c:v>
                </c:pt>
                <c:pt idx="7">
                  <c:v>08-2024</c:v>
                </c:pt>
                <c:pt idx="8">
                  <c:v>09-2024</c:v>
                </c:pt>
                <c:pt idx="9">
                  <c:v>10-2024</c:v>
                </c:pt>
                <c:pt idx="10">
                  <c:v>11-2024</c:v>
                </c:pt>
                <c:pt idx="11">
                  <c:v>12-2024</c:v>
                </c:pt>
              </c:strCache>
            </c:strRef>
          </c:cat>
          <c:val>
            <c:numRef>
              <c:f>data!$B$2:$B$13</c:f>
              <c:numCache>
                <c:formatCode>General</c:formatCode>
                <c:ptCount val="12"/>
                <c:pt idx="0">
                  <c:v>192</c:v>
                </c:pt>
                <c:pt idx="1">
                  <c:v>144</c:v>
                </c:pt>
                <c:pt idx="2">
                  <c:v>113</c:v>
                </c:pt>
                <c:pt idx="3">
                  <c:v>139</c:v>
                </c:pt>
                <c:pt idx="4">
                  <c:v>124</c:v>
                </c:pt>
                <c:pt idx="5">
                  <c:v>111</c:v>
                </c:pt>
                <c:pt idx="6">
                  <c:v>143</c:v>
                </c:pt>
                <c:pt idx="7">
                  <c:v>134</c:v>
                </c:pt>
                <c:pt idx="8">
                  <c:v>154</c:v>
                </c:pt>
                <c:pt idx="9">
                  <c:v>135</c:v>
                </c:pt>
                <c:pt idx="10">
                  <c:v>105</c:v>
                </c:pt>
                <c:pt idx="11">
                  <c:v>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AF-4408-9046-F81E189002F3}"/>
            </c:ext>
          </c:extLst>
        </c:ser>
        <c:ser>
          <c:idx val="1"/>
          <c:order val="1"/>
          <c:tx>
            <c:strRef>
              <c:f>data!$C$1</c:f>
              <c:strCache>
                <c:ptCount val="1"/>
                <c:pt idx="0">
                  <c:v>w tym po raz pierwszy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ptos" panose="020B0004020202020204" pitchFamily="34" charset="0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data!$A$2:$A$13</c:f>
              <c:strCache>
                <c:ptCount val="12"/>
                <c:pt idx="0">
                  <c:v>01-2024</c:v>
                </c:pt>
                <c:pt idx="1">
                  <c:v>02-2024</c:v>
                </c:pt>
                <c:pt idx="2">
                  <c:v>03-2024</c:v>
                </c:pt>
                <c:pt idx="3">
                  <c:v>04-2024</c:v>
                </c:pt>
                <c:pt idx="4">
                  <c:v>05-2024</c:v>
                </c:pt>
                <c:pt idx="5">
                  <c:v>06-2024</c:v>
                </c:pt>
                <c:pt idx="6">
                  <c:v>07-2024</c:v>
                </c:pt>
                <c:pt idx="7">
                  <c:v>08-2024</c:v>
                </c:pt>
                <c:pt idx="8">
                  <c:v>09-2024</c:v>
                </c:pt>
                <c:pt idx="9">
                  <c:v>10-2024</c:v>
                </c:pt>
                <c:pt idx="10">
                  <c:v>11-2024</c:v>
                </c:pt>
                <c:pt idx="11">
                  <c:v>12-2024</c:v>
                </c:pt>
              </c:strCache>
            </c:strRef>
          </c:cat>
          <c:val>
            <c:numRef>
              <c:f>data!$C$2:$C$13</c:f>
              <c:numCache>
                <c:formatCode>General</c:formatCode>
                <c:ptCount val="12"/>
                <c:pt idx="0">
                  <c:v>31</c:v>
                </c:pt>
                <c:pt idx="1">
                  <c:v>31</c:v>
                </c:pt>
                <c:pt idx="2">
                  <c:v>22</c:v>
                </c:pt>
                <c:pt idx="3">
                  <c:v>16</c:v>
                </c:pt>
                <c:pt idx="4">
                  <c:v>25</c:v>
                </c:pt>
                <c:pt idx="5">
                  <c:v>19</c:v>
                </c:pt>
                <c:pt idx="6">
                  <c:v>25</c:v>
                </c:pt>
                <c:pt idx="7">
                  <c:v>30</c:v>
                </c:pt>
                <c:pt idx="8">
                  <c:v>42</c:v>
                </c:pt>
                <c:pt idx="9">
                  <c:v>30</c:v>
                </c:pt>
                <c:pt idx="10">
                  <c:v>12</c:v>
                </c:pt>
                <c:pt idx="1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AF-4408-9046-F81E189002F3}"/>
            </c:ext>
          </c:extLst>
        </c:ser>
        <c:ser>
          <c:idx val="2"/>
          <c:order val="2"/>
          <c:tx>
            <c:strRef>
              <c:f>data!$D$1</c:f>
              <c:strCache>
                <c:ptCount val="1"/>
                <c:pt idx="0">
                  <c:v>w tym po raz kolejny</c:v>
                </c:pt>
              </c:strCache>
            </c:strRef>
          </c:tx>
          <c:spPr>
            <a:solidFill>
              <a:schemeClr val="accent4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ptos" panose="020B0004020202020204" pitchFamily="34" charset="0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data!$A$2:$A$13</c:f>
              <c:strCache>
                <c:ptCount val="12"/>
                <c:pt idx="0">
                  <c:v>01-2024</c:v>
                </c:pt>
                <c:pt idx="1">
                  <c:v>02-2024</c:v>
                </c:pt>
                <c:pt idx="2">
                  <c:v>03-2024</c:v>
                </c:pt>
                <c:pt idx="3">
                  <c:v>04-2024</c:v>
                </c:pt>
                <c:pt idx="4">
                  <c:v>05-2024</c:v>
                </c:pt>
                <c:pt idx="5">
                  <c:v>06-2024</c:v>
                </c:pt>
                <c:pt idx="6">
                  <c:v>07-2024</c:v>
                </c:pt>
                <c:pt idx="7">
                  <c:v>08-2024</c:v>
                </c:pt>
                <c:pt idx="8">
                  <c:v>09-2024</c:v>
                </c:pt>
                <c:pt idx="9">
                  <c:v>10-2024</c:v>
                </c:pt>
                <c:pt idx="10">
                  <c:v>11-2024</c:v>
                </c:pt>
                <c:pt idx="11">
                  <c:v>12-2024</c:v>
                </c:pt>
              </c:strCache>
            </c:strRef>
          </c:cat>
          <c:val>
            <c:numRef>
              <c:f>data!$D$2:$D$13</c:f>
              <c:numCache>
                <c:formatCode>General</c:formatCode>
                <c:ptCount val="12"/>
                <c:pt idx="0">
                  <c:v>161</c:v>
                </c:pt>
                <c:pt idx="1">
                  <c:v>113</c:v>
                </c:pt>
                <c:pt idx="2">
                  <c:v>91</c:v>
                </c:pt>
                <c:pt idx="3">
                  <c:v>123</c:v>
                </c:pt>
                <c:pt idx="4">
                  <c:v>99</c:v>
                </c:pt>
                <c:pt idx="5">
                  <c:v>92</c:v>
                </c:pt>
                <c:pt idx="6">
                  <c:v>118</c:v>
                </c:pt>
                <c:pt idx="7">
                  <c:v>104</c:v>
                </c:pt>
                <c:pt idx="8">
                  <c:v>112</c:v>
                </c:pt>
                <c:pt idx="9">
                  <c:v>105</c:v>
                </c:pt>
                <c:pt idx="10">
                  <c:v>93</c:v>
                </c:pt>
                <c:pt idx="11">
                  <c:v>130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AF-4408-9046-F81E189002F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6650824"/>
        <c:axId val="576646864"/>
      </c:barChart>
      <c:catAx>
        <c:axId val="576650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  <a:ea typeface="+mn-ea"/>
                <a:cs typeface="+mn-cs"/>
              </a:defRPr>
            </a:pPr>
            <a:endParaRPr lang="pl-PL"/>
          </a:p>
        </c:txPr>
        <c:crossAx val="576646864"/>
        <c:crosses val="autoZero"/>
        <c:auto val="1"/>
        <c:lblAlgn val="ctr"/>
        <c:lblOffset val="100"/>
        <c:noMultiLvlLbl val="0"/>
      </c:catAx>
      <c:valAx>
        <c:axId val="576646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  <a:ea typeface="+mn-ea"/>
                <a:cs typeface="+mn-cs"/>
              </a:defRPr>
            </a:pPr>
            <a:endParaRPr lang="pl-PL"/>
          </a:p>
        </c:txPr>
        <c:crossAx val="576650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ptos" panose="020B0004020202020204" pitchFamily="34" charset="0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ptos" panose="020B0004020202020204" pitchFamily="34" charset="0"/>
        </a:defRPr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/>
              <a:t>      </a:t>
            </a:r>
            <a:r>
              <a:rPr lang="pl-PL" sz="2400" dirty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BEZROBOTNI WG WYKSZTAŁCENIA  </a:t>
            </a:r>
            <a:br>
              <a:rPr lang="pl-PL" dirty="0"/>
            </a:br>
            <a:r>
              <a:rPr lang="pl-PL" sz="2200" cap="none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 na 31.12.2024 r.</a:t>
            </a:r>
            <a:endParaRPr lang="pl-PL" sz="2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7243487996649629"/>
          <c:y val="2.14384412616295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37498718219734E-4"/>
          <c:y val="0.15737797203338008"/>
          <c:w val="0.94488858967265199"/>
          <c:h val="0.7433619821381291"/>
        </c:manualLayout>
      </c:layout>
      <c:pie3DChart>
        <c:varyColors val="1"/>
        <c:ser>
          <c:idx val="0"/>
          <c:order val="0"/>
          <c:explosion val="10"/>
          <c:dPt>
            <c:idx val="0"/>
            <c:bubble3D val="0"/>
            <c:explosion val="3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0-B78D-48C5-8D20-152746168FAE}"/>
              </c:ext>
            </c:extLst>
          </c:dPt>
          <c:dPt>
            <c:idx val="1"/>
            <c:bubble3D val="0"/>
            <c:explosion val="4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B78D-48C5-8D20-152746168FAE}"/>
              </c:ext>
            </c:extLst>
          </c:dPt>
          <c:dPt>
            <c:idx val="2"/>
            <c:bubble3D val="0"/>
            <c:explosion val="2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4-B78D-48C5-8D20-152746168FAE}"/>
              </c:ext>
            </c:extLst>
          </c:dPt>
          <c:dPt>
            <c:idx val="3"/>
            <c:bubble3D val="0"/>
            <c:explosion val="4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6-B78D-48C5-8D20-152746168FAE}"/>
              </c:ext>
            </c:extLst>
          </c:dPt>
          <c:dPt>
            <c:idx val="4"/>
            <c:bubble3D val="0"/>
            <c:explosion val="2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8-B78D-48C5-8D20-152746168FAE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accen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E6C822FC-9848-417B-9B63-CDCDF82BC84E}" type="CATEGORYNAME">
                      <a:rPr lang="en-US" smtClean="0"/>
                      <a:pPr>
                        <a:defRPr sz="1600"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[NAZWA KATEGORII]</a:t>
                    </a:fld>
                    <a:r>
                      <a:rPr lang="en-US" baseline="0" dirty="0"/>
                      <a:t>: 67os.; 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78D-48C5-8D20-152746168FAE}"/>
                </c:ext>
              </c:extLst>
            </c:dLbl>
            <c:dLbl>
              <c:idx val="1"/>
              <c:layout>
                <c:manualLayout>
                  <c:x val="-1.1443662130471083E-3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accen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D8D6187B-B760-4A28-B8FC-7AEE51DE38CF}" type="CATEGORYNAME">
                      <a:rPr lang="pl-PL" smtClean="0"/>
                      <a:pPr>
                        <a:defRPr sz="16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[NAZWA KATEGORII]</a:t>
                    </a:fld>
                    <a:r>
                      <a:rPr lang="pl-PL" baseline="0" dirty="0"/>
                      <a:t>:  251 os.; 20%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pl-PL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78D-48C5-8D20-152746168FAE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accen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BD986968-C193-4FA6-BD01-E4DC34824A1B}" type="CATEGORYNAME">
                      <a:rPr lang="pl-PL" smtClean="0"/>
                      <a:pPr>
                        <a:defRPr sz="16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[NAZWA KATEGORII]</a:t>
                    </a:fld>
                    <a:r>
                      <a:rPr lang="pl-PL" baseline="0" dirty="0"/>
                      <a:t>: 141 os.; </a:t>
                    </a:r>
                    <a:fld id="{3A1D46F9-A791-4E3F-A16F-84899FE109B8}" type="PERCENTAGE">
                      <a:rPr lang="pl-PL" baseline="0"/>
                      <a:pPr>
                        <a:defRPr sz="16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[PROCENTOWE]</a:t>
                    </a:fld>
                    <a:endParaRPr lang="pl-PL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78D-48C5-8D20-152746168FAE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accen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AA3843F3-73AE-4386-B885-B89762D9A75C}" type="CATEGORYNAME">
                      <a:rPr lang="pl-PL" smtClean="0"/>
                      <a:pPr>
                        <a:defRPr sz="16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[NAZWA KATEGORII]</a:t>
                    </a:fld>
                    <a:r>
                      <a:rPr lang="pl-PL" baseline="0" dirty="0"/>
                      <a:t>:  410 os.; 33%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B78D-48C5-8D20-152746168FAE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accen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977B48F4-21AF-4F35-B16B-FFD47D6AB6E9}" type="CATEGORYNAME">
                      <a:rPr lang="pl-PL" smtClean="0"/>
                      <a:pPr>
                        <a:defRPr sz="16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[NAZWA KATEGORII]</a:t>
                    </a:fld>
                    <a:r>
                      <a:rPr lang="pl-PL" baseline="0" dirty="0"/>
                      <a:t>: 370 os.; 30%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B78D-48C5-8D20-152746168F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accen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'Formularz 5'!$B$39:$B$43</c:f>
              <c:strCache>
                <c:ptCount val="5"/>
                <c:pt idx="0">
                  <c:v>wyższe</c:v>
                </c:pt>
                <c:pt idx="1">
                  <c:v>policealne i średnie zawodowe</c:v>
                </c:pt>
                <c:pt idx="2">
                  <c:v>średnie ogólnokształcące</c:v>
                </c:pt>
                <c:pt idx="3">
                  <c:v>zasadnicze zawodowe</c:v>
                </c:pt>
                <c:pt idx="4">
                  <c:v>gimnazjalne i poniżej</c:v>
                </c:pt>
              </c:strCache>
            </c:strRef>
          </c:cat>
          <c:val>
            <c:numRef>
              <c:f>'Formularz 5'!$C$39:$C$43</c:f>
              <c:numCache>
                <c:formatCode>#,##0</c:formatCode>
                <c:ptCount val="5"/>
                <c:pt idx="0">
                  <c:v>74</c:v>
                </c:pt>
                <c:pt idx="1">
                  <c:v>258</c:v>
                </c:pt>
                <c:pt idx="2">
                  <c:v>138</c:v>
                </c:pt>
                <c:pt idx="3">
                  <c:v>401</c:v>
                </c:pt>
                <c:pt idx="4">
                  <c:v>377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78D-48C5-8D20-152746168FAE}"/>
            </c:ext>
          </c:extLst>
        </c:ser>
        <c:ser>
          <c:idx val="1"/>
          <c:order val="1"/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B78D-48C5-8D20-152746168FAE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C-B78D-48C5-8D20-152746168FAE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B78D-48C5-8D20-152746168FAE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B78D-48C5-8D20-152746168FAE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B78D-48C5-8D20-152746168FAE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B78D-48C5-8D20-152746168FAE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C-B78D-48C5-8D20-152746168FAE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B78D-48C5-8D20-152746168FAE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B78D-48C5-8D20-152746168FAE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B78D-48C5-8D20-152746168FAE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'Formularz 5'!$B$39:$B$43</c:f>
              <c:strCache>
                <c:ptCount val="5"/>
                <c:pt idx="0">
                  <c:v>wyższe</c:v>
                </c:pt>
                <c:pt idx="1">
                  <c:v>policealne i średnie zawodowe</c:v>
                </c:pt>
                <c:pt idx="2">
                  <c:v>średnie ogólnokształcące</c:v>
                </c:pt>
                <c:pt idx="3">
                  <c:v>zasadnicze zawodowe</c:v>
                </c:pt>
                <c:pt idx="4">
                  <c:v>gimnazjalne i poniżej</c:v>
                </c:pt>
              </c:strCache>
            </c:strRef>
          </c:cat>
          <c:val>
            <c:numRef>
              <c:f>'Formularz 5'!$D$39:$D$43</c:f>
              <c:numCache>
                <c:formatCode>#,##0</c:formatCode>
                <c:ptCount val="5"/>
                <c:pt idx="0">
                  <c:v>68</c:v>
                </c:pt>
                <c:pt idx="1">
                  <c:v>226</c:v>
                </c:pt>
                <c:pt idx="2">
                  <c:v>112</c:v>
                </c:pt>
                <c:pt idx="3">
                  <c:v>264</c:v>
                </c:pt>
                <c:pt idx="4">
                  <c:v>310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B78D-48C5-8D20-152746168FAE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colors1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1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8" y="3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270B5-A804-45C4-AC3D-F7B51FD57AE9}" type="datetimeFigureOut">
              <a:rPr lang="pl-PL" smtClean="0"/>
              <a:t>17.03.2025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5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8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44BD7-43A9-48AC-A780-763F3D9EEE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2301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A59AAC-9F70-43B0-8677-0BFCAE03FA01}" type="slidenum">
              <a:rPr kumimoji="0" lang="pl-PL" alt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alt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591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E2B5AE-D76C-8094-E6ED-B01FD49954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321D7310-EB63-5966-83E0-1B36E37527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47E060B5-17B8-87BC-B5F2-3973ED9814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3355F68-A507-BAF7-4224-9957275410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444BD7-43A9-48AC-A780-763F3D9EEE0F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8273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66AB61-6A30-DE0F-C724-0C45970E90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DE6821C4-6DB0-7D42-A756-A621BD614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A59AAC-9F70-43B0-8677-0BFCAE03FA01}" type="slidenum">
              <a:rPr kumimoji="0" lang="pl-PL" altLang="pl-P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pl-PL" alt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3CD86894-1298-7BAB-3EC1-AF9F8A6D15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BF69857D-2271-E5D3-E95A-02B81A5323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519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9654" y="2386744"/>
            <a:ext cx="9252693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5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B211-8319-4CB9-A8C3-AA8021C0D5B5}" type="datetime1">
              <a:rPr lang="pl-PL" smtClean="0"/>
              <a:t>17.03.2025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DD86-CC97-4E7F-96A1-7C80DF0D4B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53167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0548-61AE-401B-8229-AAF190D5970D}" type="datetime1">
              <a:rPr lang="pl-PL" smtClean="0"/>
              <a:t>17.03.2025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DD86-CC97-4E7F-96A1-7C80DF0D4B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9120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40528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41395" y="937260"/>
            <a:ext cx="6288232" cy="498348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42A2F-30D7-462C-91E4-C5DB2C58BBE4}" type="datetime1">
              <a:rPr lang="pl-PL" smtClean="0"/>
              <a:t>17.03.2025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DD86-CC97-4E7F-96A1-7C80DF0D4B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2271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6061B-7899-4BB6-A781-90C429F33E91}" type="datetime1">
              <a:rPr lang="pl-PL" smtClean="0"/>
              <a:t>17.03.2025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DD86-CC97-4E7F-96A1-7C80DF0D4B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0192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232" y="2386744"/>
            <a:ext cx="9253728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5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E4BDC-216A-41AC-870E-61BE65095F72}" type="datetime1">
              <a:rPr lang="pl-PL" smtClean="0"/>
              <a:t>17.03.2025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DD86-CC97-4E7F-96A1-7C80DF0D4B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34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9653" y="2638044"/>
            <a:ext cx="4384031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6" y="2638044"/>
            <a:ext cx="4387355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D130-49D6-4D3B-BFC7-692B931AD4FF}" type="datetime1">
              <a:rPr lang="pl-PL" smtClean="0"/>
              <a:t>17.03.2025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DD86-CC97-4E7F-96A1-7C80DF0D4B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533426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9652" y="2313435"/>
            <a:ext cx="4384032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9652" y="3143250"/>
            <a:ext cx="4384032" cy="259677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387355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5"/>
            <a:ext cx="4387355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D130-49D6-4D3B-BFC7-692B931AD4FF}" type="datetime1">
              <a:rPr lang="pl-PL" smtClean="0"/>
              <a:t>17.03.2025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DD86-CC97-4E7F-96A1-7C80DF0D4B2A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835894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560F-51DC-4667-9B7F-5CEC321BD9CF}" type="datetime1">
              <a:rPr lang="pl-PL" smtClean="0"/>
              <a:t>17.03.2025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DD86-CC97-4E7F-96A1-7C80DF0D4B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1252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94F8-AF23-46D1-9A64-091CD0F5A87E}" type="datetime1">
              <a:rPr lang="pl-PL" smtClean="0"/>
              <a:t>17.03.2025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DD86-CC97-4E7F-96A1-7C80DF0D4B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92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71" y="2243830"/>
            <a:ext cx="4387459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0620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46159-1455-437B-A9A3-FF2B8E17313D}" type="datetime1">
              <a:rPr lang="pl-PL" smtClean="0"/>
              <a:t>17.03.2025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54271" y="6236208"/>
            <a:ext cx="5075197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DD86-CC97-4E7F-96A1-7C80DF0D4B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0930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40" y="2243828"/>
            <a:ext cx="438912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6001" y="0"/>
            <a:ext cx="6102097" cy="6858000"/>
          </a:xfrm>
          <a:solidFill>
            <a:schemeClr val="bg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0620" y="3549920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A17D130-49D6-4D3B-BFC7-692B931AD4FF}" type="datetime1">
              <a:rPr lang="pl-PL" smtClean="0"/>
              <a:t>17.03.2025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53440" y="6236208"/>
            <a:ext cx="5071872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DD86-CC97-4E7F-96A1-7C80DF0D4B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938236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41394" y="964692"/>
            <a:ext cx="7917007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1394" y="2638046"/>
            <a:ext cx="7917007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71924" y="6238816"/>
            <a:ext cx="2753747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A17D130-49D6-4D3B-BFC7-692B931AD4FF}" type="datetime1">
              <a:rPr lang="pl-PL" smtClean="0"/>
              <a:t>17.03.2025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69652" y="6236208"/>
            <a:ext cx="60755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86816" y="6217920"/>
            <a:ext cx="48768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615DD86-CC97-4E7F-96A1-7C80DF0D4B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549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abrzezno.praca.gov.pl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46000">
              <a:schemeClr val="accent5">
                <a:lumMod val="95000"/>
                <a:lumOff val="5000"/>
              </a:schemeClr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0979" y="626109"/>
            <a:ext cx="10712669" cy="1008062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tx2"/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</a:gradFill>
          <a:ln w="0">
            <a:noFill/>
          </a:ln>
        </p:spPr>
        <p:txBody>
          <a:bodyPr>
            <a:noAutofit/>
          </a:bodyPr>
          <a:lstStyle/>
          <a:p>
            <a:pPr algn="r" eaLnBrk="1" hangingPunct="1">
              <a:lnSpc>
                <a:spcPct val="150000"/>
              </a:lnSpc>
              <a:defRPr/>
            </a:pPr>
            <a:r>
              <a:rPr lang="pl-PL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POWIATOWY URZĄD PRACY W WĄBRZEŹNIE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40979" y="1663077"/>
            <a:ext cx="10712669" cy="4737723"/>
          </a:xfr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74000">
                <a:schemeClr val="accent5">
                  <a:lumMod val="40000"/>
                  <a:lumOff val="60000"/>
                </a:schemeClr>
              </a:gs>
              <a:gs pos="83000">
                <a:schemeClr val="accent5">
                  <a:lumMod val="20000"/>
                  <a:lumOff val="80000"/>
                </a:schemeClr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16200000" scaled="1"/>
            <a:tileRect/>
          </a:gradFill>
          <a:ln w="3175">
            <a:noFill/>
          </a:ln>
        </p:spPr>
        <p:txBody>
          <a:bodyPr anchor="ctr">
            <a:normAutofit fontScale="92500" lnSpcReduction="10000"/>
          </a:bodyPr>
          <a:lstStyle/>
          <a:p>
            <a:pPr algn="r" eaLnBrk="1" hangingPunct="1">
              <a:defRPr/>
            </a:pPr>
            <a:endParaRPr lang="pl-PL" sz="2800" b="1" i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endParaRPr lang="pl-PL" sz="2800" b="1" i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pl-PL" sz="5400" b="1" dirty="0">
                <a:solidFill>
                  <a:srgbClr val="00B05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Informacja </a:t>
            </a:r>
            <a:br>
              <a:rPr lang="pl-PL" sz="5400" b="1" dirty="0">
                <a:solidFill>
                  <a:srgbClr val="00B05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</a:br>
            <a:r>
              <a:rPr lang="pl-PL" sz="5400" b="1" dirty="0">
                <a:solidFill>
                  <a:srgbClr val="00B05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o sytuacji bezrobocia </a:t>
            </a:r>
          </a:p>
          <a:p>
            <a:pPr eaLnBrk="1" hangingPunct="1">
              <a:defRPr/>
            </a:pPr>
            <a:r>
              <a:rPr lang="pl-PL" sz="4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W  POWIECIE WĄBRZESKIM</a:t>
            </a:r>
          </a:p>
          <a:p>
            <a:pPr eaLnBrk="1" hangingPunct="1">
              <a:defRPr/>
            </a:pPr>
            <a:r>
              <a:rPr lang="pl-PL" sz="5400" b="1" dirty="0">
                <a:solidFill>
                  <a:srgbClr val="00B05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oraz aktywizacji lokalnego rynku pracy w 2024 roku</a:t>
            </a:r>
          </a:p>
          <a:p>
            <a:pPr eaLnBrk="1" hangingPunct="1">
              <a:defRPr/>
            </a:pPr>
            <a:endParaRPr lang="pl-PL" sz="2800" b="1" i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endParaRPr lang="pl-PL" sz="1800" b="1" i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endParaRPr lang="pl-PL" sz="1800" b="1" i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pic>
        <p:nvPicPr>
          <p:cNvPr id="205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849" y="657465"/>
            <a:ext cx="847725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8401050" y="2133601"/>
            <a:ext cx="66675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defTabSz="457200" eaLnBrk="1" hangingPunct="1"/>
            <a:endParaRPr lang="pl-PL" altLang="pl-PL" sz="180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2055" name="Text Box 9"/>
          <p:cNvSpPr txBox="1">
            <a:spLocks noChangeArrowheads="1"/>
          </p:cNvSpPr>
          <p:nvPr/>
        </p:nvSpPr>
        <p:spPr bwMode="auto">
          <a:xfrm>
            <a:off x="8935244" y="1163118"/>
            <a:ext cx="1152525" cy="29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defTabSz="457200" eaLnBrk="1" hangingPunct="1"/>
            <a:endParaRPr lang="pl-PL" altLang="pl-PL" sz="400" b="1" dirty="0">
              <a:solidFill>
                <a:prstClr val="white"/>
              </a:solidFill>
              <a:latin typeface="Times New Roman" panose="02020603050405020304" pitchFamily="18" charset="0"/>
            </a:endParaRPr>
          </a:p>
          <a:p>
            <a:pPr algn="ctr" defTabSz="457200" eaLnBrk="1" hangingPunct="1"/>
            <a:r>
              <a:rPr lang="pl-PL" altLang="pl-PL" sz="800" dirty="0">
                <a:solidFill>
                  <a:srgbClr val="000000"/>
                </a:solidFill>
                <a:latin typeface="Arial" panose="020B0604020202020204" pitchFamily="34" charset="0"/>
              </a:rPr>
              <a:t>   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12938DC7-CDC7-4E47-8D51-50A62B53DF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674" y="648391"/>
            <a:ext cx="1272480" cy="95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500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46E4AA-AA08-EA2D-4305-7C6F2FEB26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6AFF2C-0184-4F98-552F-F17355180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08" y="102383"/>
            <a:ext cx="11895015" cy="507217"/>
          </a:xfrm>
          <a:gradFill>
            <a:gsLst>
              <a:gs pos="0">
                <a:schemeClr val="bg2"/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>
            <a:noAutofit/>
          </a:bodyPr>
          <a:lstStyle/>
          <a:p>
            <a:r>
              <a:rPr lang="pl-PL" sz="3200" cap="none" dirty="0"/>
              <a:t>Osoby </a:t>
            </a:r>
            <a:r>
              <a:rPr lang="pl-PL" sz="3200" b="1" cap="none" dirty="0"/>
              <a:t>zarejestrowane</a:t>
            </a:r>
            <a:r>
              <a:rPr lang="pl-PL" sz="3200" cap="none" dirty="0"/>
              <a:t> w szczególnej sytuacji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B0BCA5E-CBB7-B778-8750-01ED469A2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8374" y="6389858"/>
            <a:ext cx="373626" cy="365760"/>
          </a:xfrm>
        </p:spPr>
        <p:txBody>
          <a:bodyPr/>
          <a:lstStyle/>
          <a:p>
            <a:fld id="{9615DD86-CC97-4E7F-96A1-7C80DF0D4B2A}" type="slidenum">
              <a:rPr lang="pl-PL" smtClean="0"/>
              <a:t>10</a:t>
            </a:fld>
            <a:endParaRPr lang="pl-PL" dirty="0"/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F00F15D0-80D9-03B6-0109-B1C0D79609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7816305"/>
              </p:ext>
            </p:extLst>
          </p:nvPr>
        </p:nvGraphicFramePr>
        <p:xfrm>
          <a:off x="156307" y="609601"/>
          <a:ext cx="11895015" cy="6146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8034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47C75BE6-4FCC-3803-35D8-201B708B6D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4248465"/>
              </p:ext>
            </p:extLst>
          </p:nvPr>
        </p:nvGraphicFramePr>
        <p:xfrm>
          <a:off x="501444" y="747252"/>
          <a:ext cx="11189111" cy="60631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2010">
                  <a:extLst>
                    <a:ext uri="{9D8B030D-6E8A-4147-A177-3AD203B41FA5}">
                      <a16:colId xmlns:a16="http://schemas.microsoft.com/office/drawing/2014/main" val="4097514764"/>
                    </a:ext>
                  </a:extLst>
                </a:gridCol>
                <a:gridCol w="1031818">
                  <a:extLst>
                    <a:ext uri="{9D8B030D-6E8A-4147-A177-3AD203B41FA5}">
                      <a16:colId xmlns:a16="http://schemas.microsoft.com/office/drawing/2014/main" val="3724082690"/>
                    </a:ext>
                  </a:extLst>
                </a:gridCol>
                <a:gridCol w="1058505">
                  <a:extLst>
                    <a:ext uri="{9D8B030D-6E8A-4147-A177-3AD203B41FA5}">
                      <a16:colId xmlns:a16="http://schemas.microsoft.com/office/drawing/2014/main" val="1175482200"/>
                    </a:ext>
                  </a:extLst>
                </a:gridCol>
                <a:gridCol w="979117">
                  <a:extLst>
                    <a:ext uri="{9D8B030D-6E8A-4147-A177-3AD203B41FA5}">
                      <a16:colId xmlns:a16="http://schemas.microsoft.com/office/drawing/2014/main" val="3972594837"/>
                    </a:ext>
                  </a:extLst>
                </a:gridCol>
                <a:gridCol w="905797">
                  <a:extLst>
                    <a:ext uri="{9D8B030D-6E8A-4147-A177-3AD203B41FA5}">
                      <a16:colId xmlns:a16="http://schemas.microsoft.com/office/drawing/2014/main" val="47210812"/>
                    </a:ext>
                  </a:extLst>
                </a:gridCol>
                <a:gridCol w="1065669">
                  <a:extLst>
                    <a:ext uri="{9D8B030D-6E8A-4147-A177-3AD203B41FA5}">
                      <a16:colId xmlns:a16="http://schemas.microsoft.com/office/drawing/2014/main" val="594579851"/>
                    </a:ext>
                  </a:extLst>
                </a:gridCol>
                <a:gridCol w="846803">
                  <a:extLst>
                    <a:ext uri="{9D8B030D-6E8A-4147-A177-3AD203B41FA5}">
                      <a16:colId xmlns:a16="http://schemas.microsoft.com/office/drawing/2014/main" val="2496692293"/>
                    </a:ext>
                  </a:extLst>
                </a:gridCol>
                <a:gridCol w="1323132">
                  <a:extLst>
                    <a:ext uri="{9D8B030D-6E8A-4147-A177-3AD203B41FA5}">
                      <a16:colId xmlns:a16="http://schemas.microsoft.com/office/drawing/2014/main" val="459250517"/>
                    </a:ext>
                  </a:extLst>
                </a:gridCol>
                <a:gridCol w="1181996">
                  <a:extLst>
                    <a:ext uri="{9D8B030D-6E8A-4147-A177-3AD203B41FA5}">
                      <a16:colId xmlns:a16="http://schemas.microsoft.com/office/drawing/2014/main" val="1421388056"/>
                    </a:ext>
                  </a:extLst>
                </a:gridCol>
                <a:gridCol w="1464264">
                  <a:extLst>
                    <a:ext uri="{9D8B030D-6E8A-4147-A177-3AD203B41FA5}">
                      <a16:colId xmlns:a16="http://schemas.microsoft.com/office/drawing/2014/main" val="866806162"/>
                    </a:ext>
                  </a:extLst>
                </a:gridCol>
              </a:tblGrid>
              <a:tr h="388827">
                <a:tc rowSpan="3"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  <a:highlight>
                            <a:srgbClr val="FFFF9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 fontAlgn="b"/>
                      <a:r>
                        <a:rPr lang="pl-PL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MIESIĄC</a:t>
                      </a:r>
                    </a:p>
                    <a:p>
                      <a:pPr algn="ctr" fontAlgn="b"/>
                      <a:r>
                        <a:rPr lang="pl-PL" sz="1300" b="1" u="none" strike="noStrike" dirty="0">
                          <a:effectLst/>
                          <a:highlight>
                            <a:srgbClr val="FFFF9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300" b="1" i="0" u="none" strike="noStrike" dirty="0">
                        <a:effectLst/>
                        <a:highlight>
                          <a:srgbClr val="FFFF99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pl-PL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NAPŁYW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pl-PL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pl-PL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ODPŁYW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l-PL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bezrobotnych</a:t>
                      </a:r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Bezrobotni</a:t>
                      </a:r>
                    </a:p>
                    <a:p>
                      <a:pPr algn="ctr" fontAlgn="b"/>
                      <a:r>
                        <a:rPr lang="pl-PL" sz="16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 prawem</a:t>
                      </a:r>
                    </a:p>
                    <a:p>
                      <a:pPr algn="ctr" fontAlgn="b"/>
                      <a:r>
                        <a:rPr lang="pl-PL" sz="16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zasiłku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pl-PL" sz="16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udział </a:t>
                      </a:r>
                    </a:p>
                    <a:p>
                      <a:pPr algn="ctr" fontAlgn="b"/>
                      <a:r>
                        <a:rPr lang="pl-PL" sz="16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 prawem </a:t>
                      </a:r>
                    </a:p>
                    <a:p>
                      <a:pPr algn="ctr" fontAlgn="b"/>
                      <a:r>
                        <a:rPr lang="pl-PL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ogóle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652325"/>
                  </a:ext>
                </a:extLst>
              </a:tr>
              <a:tr h="19207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pl-PL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</a:t>
                      </a:r>
                      <a:r>
                        <a:rPr lang="pl-PL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pl-PL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kobiety</a:t>
                      </a:r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pl-PL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udział</a:t>
                      </a:r>
                    </a:p>
                    <a:p>
                      <a:pPr algn="ctr" fontAlgn="b"/>
                      <a:r>
                        <a:rPr lang="pl-PL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kobiet</a:t>
                      </a:r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941212"/>
                  </a:ext>
                </a:extLst>
              </a:tr>
              <a:tr h="311377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</a:t>
                      </a:r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kobiety</a:t>
                      </a:r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 </a:t>
                      </a:r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kobiety</a:t>
                      </a:r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614449"/>
                  </a:ext>
                </a:extLst>
              </a:tr>
              <a:tr h="388827">
                <a:tc>
                  <a:txBody>
                    <a:bodyPr/>
                    <a:lstStyle/>
                    <a:p>
                      <a:pPr algn="l" font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Styczeń</a:t>
                      </a:r>
                    </a:p>
                  </a:txBody>
                  <a:tcPr marL="110907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</a:t>
                      </a:r>
                      <a:endParaRPr lang="pl-PL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  <a:endParaRPr lang="pl-PL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1485</a:t>
                      </a:r>
                      <a:endParaRPr lang="pl-PL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901</a:t>
                      </a:r>
                      <a:endParaRPr lang="pl-PL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60,67    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</a:t>
                      </a:r>
                      <a:endParaRPr lang="pl-PL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16,70    </a:t>
                      </a:r>
                      <a:endParaRPr lang="pl-PL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595257"/>
                  </a:ext>
                </a:extLst>
              </a:tr>
              <a:tr h="388827">
                <a:tc>
                  <a:txBody>
                    <a:bodyPr/>
                    <a:lstStyle/>
                    <a:p>
                      <a:pPr algn="l" font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Luty</a:t>
                      </a:r>
                    </a:p>
                  </a:txBody>
                  <a:tcPr marL="110907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endParaRPr lang="pl-PL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</a:t>
                      </a:r>
                      <a:endParaRPr lang="pl-PL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1465</a:t>
                      </a:r>
                      <a:endParaRPr lang="pl-PL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885</a:t>
                      </a:r>
                      <a:endParaRPr lang="pl-PL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60,41    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</a:t>
                      </a:r>
                      <a:endParaRPr lang="pl-PL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17,41    </a:t>
                      </a:r>
                      <a:endParaRPr lang="pl-PL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911191"/>
                  </a:ext>
                </a:extLst>
              </a:tr>
              <a:tr h="388827">
                <a:tc>
                  <a:txBody>
                    <a:bodyPr/>
                    <a:lstStyle/>
                    <a:p>
                      <a:pPr algn="l" font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Marzec</a:t>
                      </a:r>
                    </a:p>
                  </a:txBody>
                  <a:tcPr marL="110907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pl-PL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</a:t>
                      </a:r>
                      <a:endParaRPr lang="pl-PL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1353</a:t>
                      </a:r>
                      <a:endParaRPr lang="pl-PL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819</a:t>
                      </a:r>
                      <a:endParaRPr lang="pl-PL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60,53    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</a:t>
                      </a:r>
                      <a:endParaRPr lang="pl-PL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17,44    </a:t>
                      </a:r>
                      <a:endParaRPr lang="pl-PL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472367"/>
                  </a:ext>
                </a:extLst>
              </a:tr>
              <a:tr h="388827">
                <a:tc>
                  <a:txBody>
                    <a:bodyPr/>
                    <a:lstStyle/>
                    <a:p>
                      <a:pPr algn="l" font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Kwiecień</a:t>
                      </a:r>
                    </a:p>
                  </a:txBody>
                  <a:tcPr marL="110907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  <a:endParaRPr lang="pl-PL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pl-PL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1335</a:t>
                      </a:r>
                      <a:endParaRPr lang="pl-PL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816</a:t>
                      </a:r>
                      <a:endParaRPr lang="pl-PL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61,12    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</a:t>
                      </a:r>
                      <a:endParaRPr lang="pl-PL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17,38    </a:t>
                      </a:r>
                      <a:endParaRPr lang="pl-PL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579253"/>
                  </a:ext>
                </a:extLst>
              </a:tr>
              <a:tr h="388827">
                <a:tc>
                  <a:txBody>
                    <a:bodyPr/>
                    <a:lstStyle/>
                    <a:p>
                      <a:pPr algn="l" font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Maj</a:t>
                      </a:r>
                    </a:p>
                  </a:txBody>
                  <a:tcPr marL="110907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  <a:endParaRPr lang="pl-PL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</a:t>
                      </a:r>
                      <a:endParaRPr lang="pl-PL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1273</a:t>
                      </a:r>
                      <a:endParaRPr lang="pl-PL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783</a:t>
                      </a:r>
                      <a:endParaRPr lang="pl-PL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61,51    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</a:t>
                      </a:r>
                      <a:endParaRPr lang="pl-PL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17,44    </a:t>
                      </a:r>
                      <a:endParaRPr lang="pl-PL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315858"/>
                  </a:ext>
                </a:extLst>
              </a:tr>
              <a:tr h="402233">
                <a:tc>
                  <a:txBody>
                    <a:bodyPr/>
                    <a:lstStyle/>
                    <a:p>
                      <a:pPr algn="l" font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Czerwiec</a:t>
                      </a:r>
                    </a:p>
                  </a:txBody>
                  <a:tcPr marL="110907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pl-PL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pl-PL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1248</a:t>
                      </a:r>
                      <a:endParaRPr lang="pl-PL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759</a:t>
                      </a:r>
                      <a:endParaRPr lang="pl-PL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60,82    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</a:t>
                      </a:r>
                      <a:endParaRPr lang="pl-PL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17,71    </a:t>
                      </a:r>
                      <a:endParaRPr lang="pl-PL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336156"/>
                  </a:ext>
                </a:extLst>
              </a:tr>
              <a:tr h="411140">
                <a:tc>
                  <a:txBody>
                    <a:bodyPr/>
                    <a:lstStyle/>
                    <a:p>
                      <a:pPr algn="l" font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Lipiec</a:t>
                      </a:r>
                    </a:p>
                  </a:txBody>
                  <a:tcPr marL="110907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1244</a:t>
                      </a:r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769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61,82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18,09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674787"/>
                  </a:ext>
                </a:extLst>
              </a:tr>
              <a:tr h="402233">
                <a:tc>
                  <a:txBody>
                    <a:bodyPr/>
                    <a:lstStyle/>
                    <a:p>
                      <a:pPr algn="l" font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Sierpień </a:t>
                      </a:r>
                    </a:p>
                  </a:txBody>
                  <a:tcPr marL="110907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1241</a:t>
                      </a:r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62,45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18,94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047415"/>
                  </a:ext>
                </a:extLst>
              </a:tr>
              <a:tr h="402233">
                <a:tc>
                  <a:txBody>
                    <a:bodyPr/>
                    <a:lstStyle/>
                    <a:p>
                      <a:pPr algn="l" font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Wrzesień </a:t>
                      </a:r>
                    </a:p>
                  </a:txBody>
                  <a:tcPr marL="110907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1231</a:t>
                      </a:r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773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62,79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17,87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288699"/>
                  </a:ext>
                </a:extLst>
              </a:tr>
              <a:tr h="402233">
                <a:tc>
                  <a:txBody>
                    <a:bodyPr/>
                    <a:lstStyle/>
                    <a:p>
                      <a:pPr algn="l" fontAlgn="ctr"/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Październik</a:t>
                      </a:r>
                    </a:p>
                  </a:txBody>
                  <a:tcPr marL="110907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1217</a:t>
                      </a:r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62,45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16,43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068202"/>
                  </a:ext>
                </a:extLst>
              </a:tr>
              <a:tr h="40223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Listopad</a:t>
                      </a:r>
                    </a:p>
                  </a:txBody>
                  <a:tcPr marL="110907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1198</a:t>
                      </a:r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737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ctr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61,52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ctr"/>
                      <a:r>
                        <a:rPr lang="pl-PL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16,11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409038"/>
                  </a:ext>
                </a:extLst>
              </a:tr>
              <a:tr h="40223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Grudzień </a:t>
                      </a:r>
                    </a:p>
                  </a:txBody>
                  <a:tcPr marL="110907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1239</a:t>
                      </a:r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755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ctr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60,94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ctr"/>
                      <a:r>
                        <a:rPr lang="pl-PL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17,51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071252"/>
                  </a:ext>
                </a:extLst>
              </a:tr>
              <a:tr h="402233"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OGÓLEM</a:t>
                      </a:r>
                    </a:p>
                  </a:txBody>
                  <a:tcPr marL="110907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1638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877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1808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980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endParaRPr lang="pl-PL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l-PL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l-PL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l-PL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778973"/>
                  </a:ext>
                </a:extLst>
              </a:tr>
            </a:tbl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CE1CF20-DB04-17EA-AFDC-E0ACD83DB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60894" y="6305241"/>
            <a:ext cx="352952" cy="367873"/>
          </a:xfrm>
        </p:spPr>
        <p:txBody>
          <a:bodyPr wrap="square" anchor="b" anchorCtr="1">
            <a:spAutoFit/>
          </a:bodyPr>
          <a:lstStyle/>
          <a:p>
            <a:pPr defTabSz="457200"/>
            <a:fld id="{9615DD86-CC97-4E7F-96A1-7C80DF0D4B2A}" type="slidenum">
              <a:rPr lang="pl-PL">
                <a:latin typeface="Gill Sans MT" panose="020B0502020104020203"/>
              </a:rPr>
              <a:pPr defTabSz="457200"/>
              <a:t>11</a:t>
            </a:fld>
            <a:endParaRPr lang="pl-PL" dirty="0">
              <a:latin typeface="Gill Sans MT" panose="020B0502020104020203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CA6AA0B-F917-E058-D201-26D578F3D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444" y="62523"/>
            <a:ext cx="11189111" cy="684729"/>
          </a:xfrm>
          <a:gradFill>
            <a:gsLst>
              <a:gs pos="0">
                <a:schemeClr val="accent2">
                  <a:lumMod val="0"/>
                  <a:lumOff val="100000"/>
                </a:schemeClr>
              </a:gs>
              <a:gs pos="6000">
                <a:schemeClr val="accent5"/>
              </a:gs>
              <a:gs pos="96000">
                <a:schemeClr val="bg2"/>
              </a:gs>
              <a:gs pos="100000">
                <a:schemeClr val="accent2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b"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pl-PL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pl-PL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NAPŁYW  I  ODPŁYW  BEZROBOTNYCH </a:t>
            </a:r>
            <a:r>
              <a:rPr lang="pl-PL" sz="20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 okresie </a:t>
            </a:r>
            <a:br>
              <a:rPr lang="pl-PL" sz="20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od stycznia 2024 r. do grudnia 2024 r. </a:t>
            </a:r>
            <a:endParaRPr lang="pl-PL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823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BF4A89-CFCC-B258-58C1-B72874204E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792C5C-5F22-2291-86D2-6C93D3E8E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477" y="0"/>
            <a:ext cx="11729884" cy="589935"/>
          </a:xfr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84000">
                <a:schemeClr val="accent4">
                  <a:lumMod val="20000"/>
                  <a:lumOff val="80000"/>
                </a:schemeClr>
              </a:gs>
              <a:gs pos="88000">
                <a:schemeClr val="accent4">
                  <a:lumMod val="20000"/>
                  <a:lumOff val="8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>
            <a:noAutofit/>
          </a:bodyPr>
          <a:lstStyle/>
          <a:p>
            <a:r>
              <a:rPr lang="pl-PL" sz="3200" cap="none" dirty="0"/>
              <a:t>Bezrobotni </a:t>
            </a:r>
            <a:r>
              <a:rPr lang="pl-PL" sz="3200" b="1" cap="none" dirty="0"/>
              <a:t>zarejestrowani</a:t>
            </a:r>
            <a:r>
              <a:rPr lang="pl-PL" sz="3200" cap="none" dirty="0"/>
              <a:t> w miesiącu sprawozdawczym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50B449D-982B-A13D-08A9-E4E9881F4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77785" y="6346092"/>
            <a:ext cx="289168" cy="308708"/>
          </a:xfrm>
        </p:spPr>
        <p:txBody>
          <a:bodyPr/>
          <a:lstStyle/>
          <a:p>
            <a:fld id="{9615DD86-CC97-4E7F-96A1-7C80DF0D4B2A}" type="slidenum">
              <a:rPr lang="pl-PL" smtClean="0"/>
              <a:t>12</a:t>
            </a:fld>
            <a:endParaRPr lang="pl-PL" dirty="0"/>
          </a:p>
        </p:txBody>
      </p:sp>
      <p:graphicFrame>
        <p:nvGraphicFramePr>
          <p:cNvPr id="10" name="Symbol zastępczy zawartości 9">
            <a:extLst>
              <a:ext uri="{FF2B5EF4-FFF2-40B4-BE49-F238E27FC236}">
                <a16:creationId xmlns:a16="http://schemas.microsoft.com/office/drawing/2014/main" id="{9A6F5C66-3DC5-0683-C29D-3D8517C7A6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8713613"/>
              </p:ext>
            </p:extLst>
          </p:nvPr>
        </p:nvGraphicFramePr>
        <p:xfrm>
          <a:off x="125047" y="589935"/>
          <a:ext cx="11941906" cy="6154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68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8F7667-2971-FC92-BCF4-902B96DD7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142" y="106997"/>
            <a:ext cx="11559456" cy="591093"/>
          </a:xfrm>
          <a:gradFill>
            <a:gsLst>
              <a:gs pos="0">
                <a:schemeClr val="accent2">
                  <a:lumMod val="0"/>
                  <a:lumOff val="100000"/>
                </a:schemeClr>
              </a:gs>
              <a:gs pos="6000">
                <a:schemeClr val="accent5"/>
              </a:gs>
              <a:gs pos="96000">
                <a:schemeClr val="bg2"/>
              </a:gs>
              <a:gs pos="100000">
                <a:schemeClr val="accent2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l-PL" sz="2200" b="1" dirty="0">
                <a:solidFill>
                  <a:srgbClr val="7030A0"/>
                </a:solidFill>
                <a:latin typeface="Calibri" panose="020F0502020204030204" pitchFamily="34" charset="0"/>
              </a:rPr>
              <a:t>ROZSZERZONA INFORMACJA O BEZROBOCIU W MIEŚCIE  I GMINACH </a:t>
            </a:r>
            <a:br>
              <a:rPr lang="pl-PL" sz="2000" b="1" dirty="0">
                <a:latin typeface="Calibri" panose="020F0502020204030204" pitchFamily="34" charset="0"/>
              </a:rPr>
            </a:br>
            <a:r>
              <a:rPr lang="pl-PL" sz="2400" b="1" cap="none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zasięgu PUP  Wąbrzeźno - stan na 31.12.2024 r. </a:t>
            </a:r>
            <a:endParaRPr lang="pl-PL" sz="24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0B7EC893-623B-B10E-C45D-114D424A21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1138279"/>
              </p:ext>
            </p:extLst>
          </p:nvPr>
        </p:nvGraphicFramePr>
        <p:xfrm>
          <a:off x="226141" y="698091"/>
          <a:ext cx="11559457" cy="60529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0687">
                  <a:extLst>
                    <a:ext uri="{9D8B030D-6E8A-4147-A177-3AD203B41FA5}">
                      <a16:colId xmlns:a16="http://schemas.microsoft.com/office/drawing/2014/main" val="1568211294"/>
                    </a:ext>
                  </a:extLst>
                </a:gridCol>
                <a:gridCol w="2975752">
                  <a:extLst>
                    <a:ext uri="{9D8B030D-6E8A-4147-A177-3AD203B41FA5}">
                      <a16:colId xmlns:a16="http://schemas.microsoft.com/office/drawing/2014/main" val="1729749423"/>
                    </a:ext>
                  </a:extLst>
                </a:gridCol>
                <a:gridCol w="755851">
                  <a:extLst>
                    <a:ext uri="{9D8B030D-6E8A-4147-A177-3AD203B41FA5}">
                      <a16:colId xmlns:a16="http://schemas.microsoft.com/office/drawing/2014/main" val="2971819883"/>
                    </a:ext>
                  </a:extLst>
                </a:gridCol>
                <a:gridCol w="715537">
                  <a:extLst>
                    <a:ext uri="{9D8B030D-6E8A-4147-A177-3AD203B41FA5}">
                      <a16:colId xmlns:a16="http://schemas.microsoft.com/office/drawing/2014/main" val="4006636783"/>
                    </a:ext>
                  </a:extLst>
                </a:gridCol>
                <a:gridCol w="641611">
                  <a:extLst>
                    <a:ext uri="{9D8B030D-6E8A-4147-A177-3AD203B41FA5}">
                      <a16:colId xmlns:a16="http://schemas.microsoft.com/office/drawing/2014/main" val="3887360830"/>
                    </a:ext>
                  </a:extLst>
                </a:gridCol>
                <a:gridCol w="564022">
                  <a:extLst>
                    <a:ext uri="{9D8B030D-6E8A-4147-A177-3AD203B41FA5}">
                      <a16:colId xmlns:a16="http://schemas.microsoft.com/office/drawing/2014/main" val="857947467"/>
                    </a:ext>
                  </a:extLst>
                </a:gridCol>
                <a:gridCol w="671397">
                  <a:extLst>
                    <a:ext uri="{9D8B030D-6E8A-4147-A177-3AD203B41FA5}">
                      <a16:colId xmlns:a16="http://schemas.microsoft.com/office/drawing/2014/main" val="641853737"/>
                    </a:ext>
                  </a:extLst>
                </a:gridCol>
                <a:gridCol w="743332">
                  <a:extLst>
                    <a:ext uri="{9D8B030D-6E8A-4147-A177-3AD203B41FA5}">
                      <a16:colId xmlns:a16="http://schemas.microsoft.com/office/drawing/2014/main" val="2792733923"/>
                    </a:ext>
                  </a:extLst>
                </a:gridCol>
                <a:gridCol w="594827">
                  <a:extLst>
                    <a:ext uri="{9D8B030D-6E8A-4147-A177-3AD203B41FA5}">
                      <a16:colId xmlns:a16="http://schemas.microsoft.com/office/drawing/2014/main" val="2243442969"/>
                    </a:ext>
                  </a:extLst>
                </a:gridCol>
                <a:gridCol w="643059">
                  <a:extLst>
                    <a:ext uri="{9D8B030D-6E8A-4147-A177-3AD203B41FA5}">
                      <a16:colId xmlns:a16="http://schemas.microsoft.com/office/drawing/2014/main" val="2840996610"/>
                    </a:ext>
                  </a:extLst>
                </a:gridCol>
                <a:gridCol w="594827">
                  <a:extLst>
                    <a:ext uri="{9D8B030D-6E8A-4147-A177-3AD203B41FA5}">
                      <a16:colId xmlns:a16="http://schemas.microsoft.com/office/drawing/2014/main" val="2266751197"/>
                    </a:ext>
                  </a:extLst>
                </a:gridCol>
                <a:gridCol w="723442">
                  <a:extLst>
                    <a:ext uri="{9D8B030D-6E8A-4147-A177-3AD203B41FA5}">
                      <a16:colId xmlns:a16="http://schemas.microsoft.com/office/drawing/2014/main" val="976445928"/>
                    </a:ext>
                  </a:extLst>
                </a:gridCol>
                <a:gridCol w="755593">
                  <a:extLst>
                    <a:ext uri="{9D8B030D-6E8A-4147-A177-3AD203B41FA5}">
                      <a16:colId xmlns:a16="http://schemas.microsoft.com/office/drawing/2014/main" val="865391695"/>
                    </a:ext>
                  </a:extLst>
                </a:gridCol>
                <a:gridCol w="739520">
                  <a:extLst>
                    <a:ext uri="{9D8B030D-6E8A-4147-A177-3AD203B41FA5}">
                      <a16:colId xmlns:a16="http://schemas.microsoft.com/office/drawing/2014/main" val="2364893648"/>
                    </a:ext>
                  </a:extLst>
                </a:gridCol>
              </a:tblGrid>
              <a:tr h="32509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Wyszczególnienie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PUP Wąbrzeźno</a:t>
                      </a:r>
                      <a:endParaRPr lang="pl-PL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 Wąbrzeźno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g. Dębowa Łąka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g. Książki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g. Płużnica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g. Ryńsk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856531"/>
                  </a:ext>
                </a:extLst>
              </a:tr>
              <a:tr h="195954">
                <a:tc gridSpan="2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</a:t>
                      </a:r>
                      <a:endParaRPr lang="pl-PL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kobiety</a:t>
                      </a:r>
                      <a:endParaRPr lang="pl-PL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kobiety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kobiety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kobiety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kobiety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kobiety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883446"/>
                  </a:ext>
                </a:extLst>
              </a:tr>
              <a:tr h="180209">
                <a:tc gridSpan="2">
                  <a:txBody>
                    <a:bodyPr/>
                    <a:lstStyle/>
                    <a:p>
                      <a:pPr lvl="1" algn="l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Liczba bezrobotnych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1239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755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996581"/>
                  </a:ext>
                </a:extLst>
              </a:tr>
              <a:tr h="189489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tym</a:t>
                      </a:r>
                      <a:endParaRPr lang="pl-PL" sz="11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pl-PL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poprzednio pracujący</a:t>
                      </a:r>
                      <a:endParaRPr lang="pl-PL" sz="12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1102 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653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451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555551"/>
                  </a:ext>
                </a:extLst>
              </a:tr>
              <a:tr h="18948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pl-PL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ze zwolnień grupowych</a:t>
                      </a:r>
                      <a:endParaRPr lang="pl-PL" sz="1200" i="1" dirty="0"/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495044"/>
                  </a:ext>
                </a:extLst>
              </a:tr>
              <a:tr h="18948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pl-PL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 prawem do zasiłku</a:t>
                      </a:r>
                      <a:endParaRPr lang="pl-PL" sz="1200" i="1" dirty="0"/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137808"/>
                  </a:ext>
                </a:extLst>
              </a:tr>
              <a:tr h="37221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pl-PL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osoby w okresie do 12 miesięcy od dnia ukończenia nauki</a:t>
                      </a:r>
                      <a:endParaRPr lang="pl-PL" sz="1200" i="1" dirty="0"/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924577"/>
                  </a:ext>
                </a:extLst>
              </a:tr>
              <a:tr h="18948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pl-PL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posiadający gospodarstwo rolne</a:t>
                      </a:r>
                      <a:endParaRPr lang="pl-PL" sz="1200" i="1" dirty="0"/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707886"/>
                  </a:ext>
                </a:extLst>
              </a:tr>
              <a:tr h="18948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pl-PL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bez kwalifikacji zawodowych</a:t>
                      </a:r>
                      <a:endParaRPr lang="pl-PL" sz="1200" i="1" dirty="0"/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520 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636138"/>
                  </a:ext>
                </a:extLst>
              </a:tr>
              <a:tr h="18948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pl-PL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bez doświadczenia zawodowego</a:t>
                      </a:r>
                      <a:endParaRPr lang="pl-PL" sz="1200" i="1" dirty="0"/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 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42848"/>
                  </a:ext>
                </a:extLst>
              </a:tr>
              <a:tr h="37221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pl-PL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kobiety, które nie podjęły zatrudnienia po urodzeniu dziecka</a:t>
                      </a:r>
                      <a:endParaRPr lang="pl-PL" sz="1200" i="1" dirty="0"/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705641"/>
                  </a:ext>
                </a:extLst>
              </a:tr>
              <a:tr h="252657">
                <a:tc gridSpan="2">
                  <a:txBody>
                    <a:bodyPr/>
                    <a:lstStyle/>
                    <a:p>
                      <a:pPr lvl="0" algn="l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2. Bezrobotni w szczególnej sytuacji na rynku pracy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1095 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433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293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536234"/>
                  </a:ext>
                </a:extLst>
              </a:tr>
              <a:tr h="174261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tym</a:t>
                      </a:r>
                      <a:endParaRPr lang="pl-PL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 30 roku życia</a:t>
                      </a:r>
                      <a:endParaRPr lang="pl-PL" sz="11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351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497165"/>
                  </a:ext>
                </a:extLst>
              </a:tr>
              <a:tr h="17426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 tym do 25 roku życia</a:t>
                      </a:r>
                      <a:endParaRPr lang="pl-PL" sz="1100" i="1" dirty="0"/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 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056150"/>
                  </a:ext>
                </a:extLst>
              </a:tr>
              <a:tr h="17426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długotrwale bezrobotne</a:t>
                      </a:r>
                      <a:endParaRPr lang="pl-PL" sz="1100" i="1" dirty="0"/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755 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507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076975"/>
                  </a:ext>
                </a:extLst>
              </a:tr>
              <a:tr h="17426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powyżej 50 roku życia</a:t>
                      </a:r>
                      <a:endParaRPr lang="pl-PL" sz="1100" i="1" dirty="0"/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 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40315"/>
                  </a:ext>
                </a:extLst>
              </a:tr>
              <a:tr h="18000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1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korzystające ze świadczeń z pomocy społecznej</a:t>
                      </a:r>
                      <a:endParaRPr lang="pl-PL" sz="1100" i="1" dirty="0"/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983286"/>
                  </a:ext>
                </a:extLst>
              </a:tr>
              <a:tr h="18000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posiadające co najmniej jedno dziecko do 6 roku życia</a:t>
                      </a:r>
                      <a:endParaRPr lang="pl-PL" sz="1100" i="1" dirty="0"/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 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170120"/>
                  </a:ext>
                </a:extLst>
              </a:tr>
              <a:tr h="31130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posiadające co najmniej jedno dziecko niepełnosprawne do 18 roku życia</a:t>
                      </a:r>
                      <a:endParaRPr lang="pl-PL" sz="1100" i="1" dirty="0"/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257291"/>
                  </a:ext>
                </a:extLst>
              </a:tr>
              <a:tr h="17426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niepełnosprawni </a:t>
                      </a:r>
                      <a:endParaRPr lang="pl-PL" sz="1100" i="1" dirty="0"/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581436"/>
                  </a:ext>
                </a:extLst>
              </a:tr>
              <a:tr h="3192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pl-PL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Bezrobotni wg czasu pozostawania bez pracy </a:t>
                      </a:r>
                      <a:br>
                        <a:rPr lang="pl-PL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</a:t>
                      </a:r>
                      <a:r>
                        <a:rPr lang="pl-PL" sz="800" b="1" u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MIESIĄCACH</a:t>
                      </a: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4212554"/>
                  </a:ext>
                </a:extLst>
              </a:tr>
              <a:tr h="174261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 tego</a:t>
                      </a:r>
                      <a:endParaRPr lang="pl-PL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1</a:t>
                      </a:r>
                      <a:endParaRPr lang="pl-PL" sz="12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076777"/>
                  </a:ext>
                </a:extLst>
              </a:tr>
              <a:tr h="17426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pl-PL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– 3</a:t>
                      </a:r>
                      <a:endParaRPr lang="pl-PL" sz="1200" i="1" dirty="0"/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90276"/>
                  </a:ext>
                </a:extLst>
              </a:tr>
              <a:tr h="17426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pl-PL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3 - 6</a:t>
                      </a:r>
                      <a:endParaRPr lang="pl-PL" sz="1200" i="1" dirty="0"/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972691"/>
                  </a:ext>
                </a:extLst>
              </a:tr>
              <a:tr h="17426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pl-PL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6 - 12</a:t>
                      </a:r>
                      <a:endParaRPr lang="pl-PL" sz="1200" i="1" dirty="0"/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425755"/>
                  </a:ext>
                </a:extLst>
              </a:tr>
              <a:tr h="17426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pl-PL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12 - 24</a:t>
                      </a:r>
                      <a:endParaRPr lang="pl-PL" sz="1200" i="1" dirty="0"/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</a:t>
                      </a: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198101"/>
                  </a:ext>
                </a:extLst>
              </a:tr>
              <a:tr h="17426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pl-PL" sz="12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pow. 24</a:t>
                      </a:r>
                      <a:endParaRPr lang="pl-PL" sz="1200" i="1" dirty="0"/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395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182810"/>
                  </a:ext>
                </a:extLst>
              </a:tr>
            </a:tbl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F524C0B-2C0C-6905-1502-36D03140C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5599" y="6424246"/>
            <a:ext cx="345439" cy="312848"/>
          </a:xfrm>
        </p:spPr>
        <p:txBody>
          <a:bodyPr/>
          <a:lstStyle/>
          <a:p>
            <a:pPr defTabSz="457200"/>
            <a:fld id="{9615DD86-CC97-4E7F-96A1-7C80DF0D4B2A}" type="slidenum">
              <a:rPr lang="pl-PL">
                <a:latin typeface="Gill Sans MT" panose="020B0502020104020203"/>
              </a:rPr>
              <a:pPr defTabSz="457200"/>
              <a:t>13</a:t>
            </a:fld>
            <a:endParaRPr lang="pl-PL" dirty="0">
              <a:latin typeface="Gill Sans MT" panose="020B0502020104020203"/>
            </a:endParaRPr>
          </a:p>
        </p:txBody>
      </p:sp>
    </p:spTree>
    <p:extLst>
      <p:ext uri="{BB962C8B-B14F-4D97-AF65-F5344CB8AC3E}">
        <p14:creationId xmlns:p14="http://schemas.microsoft.com/office/powerpoint/2010/main" val="183934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5544BEBD-697C-DF78-DF4C-4BF3370104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4056760"/>
              </p:ext>
            </p:extLst>
          </p:nvPr>
        </p:nvGraphicFramePr>
        <p:xfrm>
          <a:off x="279842" y="117232"/>
          <a:ext cx="11451047" cy="6439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9146">
                  <a:extLst>
                    <a:ext uri="{9D8B030D-6E8A-4147-A177-3AD203B41FA5}">
                      <a16:colId xmlns:a16="http://schemas.microsoft.com/office/drawing/2014/main" val="2667458206"/>
                    </a:ext>
                  </a:extLst>
                </a:gridCol>
                <a:gridCol w="3350682">
                  <a:extLst>
                    <a:ext uri="{9D8B030D-6E8A-4147-A177-3AD203B41FA5}">
                      <a16:colId xmlns:a16="http://schemas.microsoft.com/office/drawing/2014/main" val="2778089126"/>
                    </a:ext>
                  </a:extLst>
                </a:gridCol>
                <a:gridCol w="667367">
                  <a:extLst>
                    <a:ext uri="{9D8B030D-6E8A-4147-A177-3AD203B41FA5}">
                      <a16:colId xmlns:a16="http://schemas.microsoft.com/office/drawing/2014/main" val="1674072312"/>
                    </a:ext>
                  </a:extLst>
                </a:gridCol>
                <a:gridCol w="660961">
                  <a:extLst>
                    <a:ext uri="{9D8B030D-6E8A-4147-A177-3AD203B41FA5}">
                      <a16:colId xmlns:a16="http://schemas.microsoft.com/office/drawing/2014/main" val="2829509707"/>
                    </a:ext>
                  </a:extLst>
                </a:gridCol>
                <a:gridCol w="551805">
                  <a:extLst>
                    <a:ext uri="{9D8B030D-6E8A-4147-A177-3AD203B41FA5}">
                      <a16:colId xmlns:a16="http://schemas.microsoft.com/office/drawing/2014/main" val="3650619612"/>
                    </a:ext>
                  </a:extLst>
                </a:gridCol>
                <a:gridCol w="715918">
                  <a:extLst>
                    <a:ext uri="{9D8B030D-6E8A-4147-A177-3AD203B41FA5}">
                      <a16:colId xmlns:a16="http://schemas.microsoft.com/office/drawing/2014/main" val="3062781444"/>
                    </a:ext>
                  </a:extLst>
                </a:gridCol>
                <a:gridCol w="642843">
                  <a:extLst>
                    <a:ext uri="{9D8B030D-6E8A-4147-A177-3AD203B41FA5}">
                      <a16:colId xmlns:a16="http://schemas.microsoft.com/office/drawing/2014/main" val="2189559539"/>
                    </a:ext>
                  </a:extLst>
                </a:gridCol>
                <a:gridCol w="659328">
                  <a:extLst>
                    <a:ext uri="{9D8B030D-6E8A-4147-A177-3AD203B41FA5}">
                      <a16:colId xmlns:a16="http://schemas.microsoft.com/office/drawing/2014/main" val="1657565364"/>
                    </a:ext>
                  </a:extLst>
                </a:gridCol>
                <a:gridCol w="626360">
                  <a:extLst>
                    <a:ext uri="{9D8B030D-6E8A-4147-A177-3AD203B41FA5}">
                      <a16:colId xmlns:a16="http://schemas.microsoft.com/office/drawing/2014/main" val="2847521468"/>
                    </a:ext>
                  </a:extLst>
                </a:gridCol>
                <a:gridCol w="642843">
                  <a:extLst>
                    <a:ext uri="{9D8B030D-6E8A-4147-A177-3AD203B41FA5}">
                      <a16:colId xmlns:a16="http://schemas.microsoft.com/office/drawing/2014/main" val="4283889807"/>
                    </a:ext>
                  </a:extLst>
                </a:gridCol>
                <a:gridCol w="576910">
                  <a:extLst>
                    <a:ext uri="{9D8B030D-6E8A-4147-A177-3AD203B41FA5}">
                      <a16:colId xmlns:a16="http://schemas.microsoft.com/office/drawing/2014/main" val="1295525937"/>
                    </a:ext>
                  </a:extLst>
                </a:gridCol>
                <a:gridCol w="708777">
                  <a:extLst>
                    <a:ext uri="{9D8B030D-6E8A-4147-A177-3AD203B41FA5}">
                      <a16:colId xmlns:a16="http://schemas.microsoft.com/office/drawing/2014/main" val="4118934194"/>
                    </a:ext>
                  </a:extLst>
                </a:gridCol>
                <a:gridCol w="776901">
                  <a:extLst>
                    <a:ext uri="{9D8B030D-6E8A-4147-A177-3AD203B41FA5}">
                      <a16:colId xmlns:a16="http://schemas.microsoft.com/office/drawing/2014/main" val="3103536198"/>
                    </a:ext>
                  </a:extLst>
                </a:gridCol>
                <a:gridCol w="591206">
                  <a:extLst>
                    <a:ext uri="{9D8B030D-6E8A-4147-A177-3AD203B41FA5}">
                      <a16:colId xmlns:a16="http://schemas.microsoft.com/office/drawing/2014/main" val="896504976"/>
                    </a:ext>
                  </a:extLst>
                </a:gridCol>
              </a:tblGrid>
              <a:tr h="31945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Wyszczególnienie</a:t>
                      </a:r>
                    </a:p>
                    <a:p>
                      <a:pPr algn="ctr" fontAlgn="ctr"/>
                      <a:endParaRPr lang="pl-PL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PUP Wąbrzeźno</a:t>
                      </a:r>
                      <a:endParaRPr lang="pl-PL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 Wąbrzeźno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g. Dębowa Łąka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g. Książki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g. Płużnica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g. Ryńsk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417342"/>
                  </a:ext>
                </a:extLst>
              </a:tr>
              <a:tr h="319455">
                <a:tc gridSpan="2" vMerge="1">
                  <a:txBody>
                    <a:bodyPr/>
                    <a:lstStyle/>
                    <a:p>
                      <a:pPr algn="l" fontAlgn="ctr"/>
                      <a:endParaRPr lang="pl-PL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</a:t>
                      </a:r>
                      <a:endParaRPr lang="pl-PL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kobiety</a:t>
                      </a:r>
                      <a:endParaRPr lang="pl-PL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kobiety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kobiety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kobiety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kobiety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kobiety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7" marR="6767" marT="67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893528"/>
                  </a:ext>
                </a:extLst>
              </a:tr>
              <a:tr h="31945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Bezrobotni wg wieku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1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1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77896"/>
                  </a:ext>
                </a:extLst>
              </a:tr>
              <a:tr h="227063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 tego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20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18 - 24</a:t>
                      </a:r>
                      <a:endParaRPr lang="pl-PL" sz="12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47878"/>
                  </a:ext>
                </a:extLst>
              </a:tr>
              <a:tr h="22706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pl-PL" sz="120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25 - 34</a:t>
                      </a:r>
                      <a:endParaRPr lang="pl-PL" sz="1200" i="1" dirty="0"/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792298"/>
                  </a:ext>
                </a:extLst>
              </a:tr>
              <a:tr h="22706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pl-PL" sz="120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35 - 44</a:t>
                      </a:r>
                      <a:endParaRPr lang="pl-PL" sz="1200" i="1" dirty="0"/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985917"/>
                  </a:ext>
                </a:extLst>
              </a:tr>
              <a:tr h="22706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pl-PL" sz="120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45 - 54</a:t>
                      </a:r>
                      <a:endParaRPr lang="pl-PL" sz="1200" i="1" dirty="0"/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623300"/>
                  </a:ext>
                </a:extLst>
              </a:tr>
              <a:tr h="22706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pl-PL" sz="120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55 - 59</a:t>
                      </a:r>
                      <a:endParaRPr lang="pl-PL" sz="1200" i="1" dirty="0"/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632996"/>
                  </a:ext>
                </a:extLst>
              </a:tr>
              <a:tr h="22706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pl-PL" sz="120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60 - 64</a:t>
                      </a:r>
                      <a:endParaRPr lang="pl-PL" sz="1200" i="1" dirty="0"/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605613"/>
                  </a:ext>
                </a:extLst>
              </a:tr>
              <a:tr h="29123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5</a:t>
                      </a:r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Bezrobotni wg wykształcenia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392895"/>
                  </a:ext>
                </a:extLst>
              </a:tr>
              <a:tr h="283069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 tego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wyższe</a:t>
                      </a:r>
                      <a:endParaRPr lang="pl-PL" sz="12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168005"/>
                  </a:ext>
                </a:extLst>
              </a:tr>
              <a:tr h="30275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policealne i średnie zawodowe/branżowe II stopnia</a:t>
                      </a:r>
                      <a:endParaRPr lang="pl-PL" sz="1200" i="1" dirty="0"/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932713"/>
                  </a:ext>
                </a:extLst>
              </a:tr>
              <a:tr h="28306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średnie ogólnokształcące</a:t>
                      </a:r>
                      <a:endParaRPr lang="pl-PL" sz="1200" i="1" dirty="0"/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067202"/>
                  </a:ext>
                </a:extLst>
              </a:tr>
              <a:tr h="28306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zasadnicze zawodowe/branżowe I stopnia </a:t>
                      </a:r>
                      <a:endParaRPr lang="pl-PL" sz="1200" i="1" dirty="0"/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980118"/>
                  </a:ext>
                </a:extLst>
              </a:tr>
              <a:tr h="28306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gimnazjalne i poniżej</a:t>
                      </a:r>
                      <a:endParaRPr lang="pl-PL" sz="1200" i="1" dirty="0"/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259331"/>
                  </a:ext>
                </a:extLst>
              </a:tr>
              <a:tr h="46586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6. Wolne miejsca pracy i miejsca aktywizacji zawodowej zgłoszone w okresie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633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413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303833"/>
                  </a:ext>
                </a:extLst>
              </a:tr>
              <a:tr h="26490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tym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subsydiowane</a:t>
                      </a:r>
                      <a:endParaRPr lang="pl-PL" sz="12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597528"/>
                  </a:ext>
                </a:extLst>
              </a:tr>
              <a:tr h="26490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zatrudnienie lub inna praca zarobkowa</a:t>
                      </a:r>
                      <a:endParaRPr lang="pl-PL" sz="1200" i="1" dirty="0"/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013571"/>
                  </a:ext>
                </a:extLst>
              </a:tr>
              <a:tr h="26490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miejsca aktywizacji zawodowej</a:t>
                      </a:r>
                      <a:endParaRPr lang="pl-PL" sz="1200" i="1" dirty="0"/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557523"/>
                  </a:ext>
                </a:extLst>
              </a:tr>
              <a:tr h="28306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7</a:t>
                      </a:r>
                      <a:r>
                        <a:rPr lang="pl-PL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Podjęcia pracy w okresie</a:t>
                      </a:r>
                      <a:endParaRPr lang="pl-PL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1154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652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492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282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316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5604"/>
                  </a:ext>
                </a:extLst>
              </a:tr>
              <a:tr h="28306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w tym pracy subsydiowanej</a:t>
                      </a:r>
                      <a:endParaRPr lang="pl-PL" sz="12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66041"/>
                  </a:ext>
                </a:extLst>
              </a:tr>
              <a:tr h="28306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8. Rozpoczęcia szkoleń</a:t>
                      </a:r>
                      <a:endParaRPr lang="pl-PL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381109"/>
                  </a:ext>
                </a:extLst>
              </a:tr>
              <a:tr h="283069">
                <a:tc gridSpan="2">
                  <a:txBody>
                    <a:bodyPr/>
                    <a:lstStyle/>
                    <a:p>
                      <a:pPr lvl="0" algn="l" fontAlgn="ctr"/>
                      <a:r>
                        <a:rPr lang="pl-PL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9. Rozpoczęcia staży</a:t>
                      </a:r>
                      <a:endParaRPr lang="pl-PL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939823"/>
                  </a:ext>
                </a:extLst>
              </a:tr>
            </a:tbl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9653A0B-76E9-157A-4809-B82ECBC1D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8317" y="6492240"/>
            <a:ext cx="487680" cy="365760"/>
          </a:xfrm>
        </p:spPr>
        <p:txBody>
          <a:bodyPr/>
          <a:lstStyle/>
          <a:p>
            <a:fld id="{9615DD86-CC97-4E7F-96A1-7C80DF0D4B2A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185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DD86-CC97-4E7F-96A1-7C80DF0D4B2A}" type="slidenum">
              <a:rPr lang="pl-PL" smtClean="0"/>
              <a:t>15</a:t>
            </a:fld>
            <a:endParaRPr lang="pl-PL"/>
          </a:p>
        </p:txBody>
      </p:sp>
      <p:graphicFrame>
        <p:nvGraphicFramePr>
          <p:cNvPr id="5" name="Chart 3">
            <a:extLst>
              <a:ext uri="{FF2B5EF4-FFF2-40B4-BE49-F238E27FC236}">
                <a16:creationId xmlns:a16="http://schemas.microsoft.com/office/drawing/2014/main" id="{6880B072-F2E8-40CD-8150-9E27339ED1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5461334"/>
              </p:ext>
            </p:extLst>
          </p:nvPr>
        </p:nvGraphicFramePr>
        <p:xfrm>
          <a:off x="586154" y="164000"/>
          <a:ext cx="11097846" cy="652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802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11307247" y="6276915"/>
            <a:ext cx="487680" cy="365760"/>
          </a:xfrm>
        </p:spPr>
        <p:txBody>
          <a:bodyPr/>
          <a:lstStyle/>
          <a:p>
            <a:fld id="{9615DD86-CC97-4E7F-96A1-7C80DF0D4B2A}" type="slidenum">
              <a:rPr lang="pl-PL" smtClean="0"/>
              <a:t>16</a:t>
            </a:fld>
            <a:endParaRPr lang="pl-PL" dirty="0"/>
          </a:p>
        </p:txBody>
      </p:sp>
      <p:graphicFrame>
        <p:nvGraphicFramePr>
          <p:cNvPr id="5" name="Chart 5">
            <a:extLst>
              <a:ext uri="{FF2B5EF4-FFF2-40B4-BE49-F238E27FC236}">
                <a16:creationId xmlns:a16="http://schemas.microsoft.com/office/drawing/2014/main" id="{AD85A287-94EA-4AF9-8C89-83A90F50FB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003781"/>
              </p:ext>
            </p:extLst>
          </p:nvPr>
        </p:nvGraphicFramePr>
        <p:xfrm>
          <a:off x="93784" y="187570"/>
          <a:ext cx="11872074" cy="6272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3288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11612047" y="6264812"/>
            <a:ext cx="487680" cy="365760"/>
          </a:xfrm>
        </p:spPr>
        <p:txBody>
          <a:bodyPr/>
          <a:lstStyle/>
          <a:p>
            <a:pPr defTabSz="457200"/>
            <a:fld id="{9615DD86-CC97-4E7F-96A1-7C80DF0D4B2A}" type="slidenum">
              <a:rPr lang="pl-PL">
                <a:latin typeface="Gill Sans MT" panose="020B0502020104020203"/>
              </a:rPr>
              <a:pPr defTabSz="457200"/>
              <a:t>17</a:t>
            </a:fld>
            <a:endParaRPr lang="pl-PL">
              <a:latin typeface="Gill Sans MT" panose="020B0502020104020203"/>
            </a:endParaRPr>
          </a:p>
        </p:txBody>
      </p:sp>
      <p:graphicFrame>
        <p:nvGraphicFramePr>
          <p:cNvPr id="5" name="Chart 6">
            <a:extLst>
              <a:ext uri="{FF2B5EF4-FFF2-40B4-BE49-F238E27FC236}">
                <a16:creationId xmlns:a16="http://schemas.microsoft.com/office/drawing/2014/main" id="{FCB9C8D9-EC89-4D83-A7AA-42A8A65732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2226493"/>
              </p:ext>
            </p:extLst>
          </p:nvPr>
        </p:nvGraphicFramePr>
        <p:xfrm>
          <a:off x="255639" y="250092"/>
          <a:ext cx="11256423" cy="6439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4622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CC6884-B81A-D230-4ED2-8DAA1CAF9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68" y="70339"/>
            <a:ext cx="11411721" cy="812799"/>
          </a:xfr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l-PL" sz="18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Stopa bezrobocia liczona w stosunku do liczby ludności aktywnej zawodowo w POWIECIE WĄBRZESKIM wyniosła </a:t>
            </a:r>
            <a:br>
              <a:rPr lang="pl-PL" sz="18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cap="none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grudniu 2024r</a:t>
            </a:r>
            <a:r>
              <a:rPr lang="pl-PL" sz="18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.– </a:t>
            </a:r>
            <a:r>
              <a:rPr lang="pl-PL" sz="1800" cap="none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11,0% </a:t>
            </a:r>
            <a:r>
              <a:rPr lang="pl-PL" sz="180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 plasuje nas na 17 miejscu w województwie</a:t>
            </a:r>
            <a:r>
              <a:rPr lang="pl-PL" sz="180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br>
              <a:rPr lang="pl-PL" sz="18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WOJEWÓDZTWIE kujawsko – pomorskim – 7,3%, w KRAJU – 5,1 %.</a:t>
            </a:r>
            <a:endParaRPr lang="pl-PL" sz="18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F450429-B40A-647A-F6E4-6A3E79D6D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76752" y="6324818"/>
            <a:ext cx="487680" cy="365760"/>
          </a:xfrm>
        </p:spPr>
        <p:txBody>
          <a:bodyPr/>
          <a:lstStyle/>
          <a:p>
            <a:fld id="{9615DD86-CC97-4E7F-96A1-7C80DF0D4B2A}" type="slidenum">
              <a:rPr lang="pl-PL" smtClean="0"/>
              <a:t>18</a:t>
            </a:fld>
            <a:endParaRPr lang="pl-PL"/>
          </a:p>
        </p:txBody>
      </p:sp>
      <p:graphicFrame>
        <p:nvGraphicFramePr>
          <p:cNvPr id="11" name="Symbol zastępczy zawartości 10">
            <a:extLst>
              <a:ext uri="{FF2B5EF4-FFF2-40B4-BE49-F238E27FC236}">
                <a16:creationId xmlns:a16="http://schemas.microsoft.com/office/drawing/2014/main" id="{F40BF613-5A5A-B213-699B-615747A60B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2267186"/>
              </p:ext>
            </p:extLst>
          </p:nvPr>
        </p:nvGraphicFramePr>
        <p:xfrm>
          <a:off x="127568" y="883138"/>
          <a:ext cx="11411721" cy="59045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11513">
                  <a:extLst>
                    <a:ext uri="{9D8B030D-6E8A-4147-A177-3AD203B41FA5}">
                      <a16:colId xmlns:a16="http://schemas.microsoft.com/office/drawing/2014/main" val="2690464524"/>
                    </a:ext>
                  </a:extLst>
                </a:gridCol>
                <a:gridCol w="744835">
                  <a:extLst>
                    <a:ext uri="{9D8B030D-6E8A-4147-A177-3AD203B41FA5}">
                      <a16:colId xmlns:a16="http://schemas.microsoft.com/office/drawing/2014/main" val="2885803382"/>
                    </a:ext>
                  </a:extLst>
                </a:gridCol>
                <a:gridCol w="771921">
                  <a:extLst>
                    <a:ext uri="{9D8B030D-6E8A-4147-A177-3AD203B41FA5}">
                      <a16:colId xmlns:a16="http://schemas.microsoft.com/office/drawing/2014/main" val="505603421"/>
                    </a:ext>
                  </a:extLst>
                </a:gridCol>
                <a:gridCol w="710980">
                  <a:extLst>
                    <a:ext uri="{9D8B030D-6E8A-4147-A177-3AD203B41FA5}">
                      <a16:colId xmlns:a16="http://schemas.microsoft.com/office/drawing/2014/main" val="677964014"/>
                    </a:ext>
                  </a:extLst>
                </a:gridCol>
                <a:gridCol w="731294">
                  <a:extLst>
                    <a:ext uri="{9D8B030D-6E8A-4147-A177-3AD203B41FA5}">
                      <a16:colId xmlns:a16="http://schemas.microsoft.com/office/drawing/2014/main" val="1396968903"/>
                    </a:ext>
                  </a:extLst>
                </a:gridCol>
                <a:gridCol w="650039">
                  <a:extLst>
                    <a:ext uri="{9D8B030D-6E8A-4147-A177-3AD203B41FA5}">
                      <a16:colId xmlns:a16="http://schemas.microsoft.com/office/drawing/2014/main" val="749619776"/>
                    </a:ext>
                  </a:extLst>
                </a:gridCol>
                <a:gridCol w="663580">
                  <a:extLst>
                    <a:ext uri="{9D8B030D-6E8A-4147-A177-3AD203B41FA5}">
                      <a16:colId xmlns:a16="http://schemas.microsoft.com/office/drawing/2014/main" val="2811364338"/>
                    </a:ext>
                  </a:extLst>
                </a:gridCol>
                <a:gridCol w="683896">
                  <a:extLst>
                    <a:ext uri="{9D8B030D-6E8A-4147-A177-3AD203B41FA5}">
                      <a16:colId xmlns:a16="http://schemas.microsoft.com/office/drawing/2014/main" val="3789058345"/>
                    </a:ext>
                  </a:extLst>
                </a:gridCol>
                <a:gridCol w="731294">
                  <a:extLst>
                    <a:ext uri="{9D8B030D-6E8A-4147-A177-3AD203B41FA5}">
                      <a16:colId xmlns:a16="http://schemas.microsoft.com/office/drawing/2014/main" val="2809746040"/>
                    </a:ext>
                  </a:extLst>
                </a:gridCol>
                <a:gridCol w="602639">
                  <a:extLst>
                    <a:ext uri="{9D8B030D-6E8A-4147-A177-3AD203B41FA5}">
                      <a16:colId xmlns:a16="http://schemas.microsoft.com/office/drawing/2014/main" val="829273978"/>
                    </a:ext>
                  </a:extLst>
                </a:gridCol>
                <a:gridCol w="742333">
                  <a:extLst>
                    <a:ext uri="{9D8B030D-6E8A-4147-A177-3AD203B41FA5}">
                      <a16:colId xmlns:a16="http://schemas.microsoft.com/office/drawing/2014/main" val="2389176801"/>
                    </a:ext>
                  </a:extLst>
                </a:gridCol>
                <a:gridCol w="745780">
                  <a:extLst>
                    <a:ext uri="{9D8B030D-6E8A-4147-A177-3AD203B41FA5}">
                      <a16:colId xmlns:a16="http://schemas.microsoft.com/office/drawing/2014/main" val="109353814"/>
                    </a:ext>
                  </a:extLst>
                </a:gridCol>
                <a:gridCol w="1021617">
                  <a:extLst>
                    <a:ext uri="{9D8B030D-6E8A-4147-A177-3AD203B41FA5}">
                      <a16:colId xmlns:a16="http://schemas.microsoft.com/office/drawing/2014/main" val="1217926768"/>
                    </a:ext>
                  </a:extLst>
                </a:gridCol>
              </a:tblGrid>
              <a:tr h="198304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STOPA BEZROBOCIA (w %) </a:t>
                      </a:r>
                      <a:r>
                        <a:rPr lang="pl-PL" sz="1200" b="1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W WOJEWÓDZTWIE KUJAWSKO-POMORSKIM </a:t>
                      </a:r>
                      <a:r>
                        <a:rPr lang="pl-PL" sz="1200" b="1" u="none" strike="noStrike" dirty="0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W 2024 ROKU</a:t>
                      </a:r>
                      <a:endParaRPr lang="pl-PL" sz="1200" b="1" i="0" u="none" strike="noStrike" dirty="0">
                        <a:solidFill>
                          <a:srgbClr val="C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l-PL" sz="1200" b="1" i="0" u="none" strike="noStrike" dirty="0">
                        <a:solidFill>
                          <a:srgbClr val="C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l-PL" sz="1200" b="1" i="0" u="none" strike="noStrike" dirty="0">
                        <a:solidFill>
                          <a:srgbClr val="C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431592"/>
                  </a:ext>
                </a:extLst>
              </a:tr>
              <a:tr h="198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  <a:latin typeface="Aptos Narrow" panose="020B0004020202020204" pitchFamily="34" charset="0"/>
                        </a:rPr>
                        <a:t>POWIAT</a:t>
                      </a:r>
                      <a:endParaRPr lang="pl-PL" sz="9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>
                          <a:effectLst/>
                          <a:latin typeface="Aptos Narrow" panose="020B0004020202020204" pitchFamily="34" charset="0"/>
                        </a:rPr>
                        <a:t>MIESIĄC </a:t>
                      </a:r>
                      <a:endParaRPr lang="pl-PL" sz="11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l-PL" sz="11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l-PL" sz="11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181058"/>
                  </a:ext>
                </a:extLst>
              </a:tr>
              <a:tr h="49125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  <a:latin typeface="Aptos Narrow" panose="020B0004020202020204" pitchFamily="34" charset="0"/>
                        </a:rPr>
                        <a:t>STYCZEŃ</a:t>
                      </a:r>
                      <a:endParaRPr lang="pl-PL" sz="9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vert="vert27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  <a:latin typeface="Aptos Narrow" panose="020B0004020202020204" pitchFamily="34" charset="0"/>
                        </a:rPr>
                        <a:t>LUTY</a:t>
                      </a:r>
                      <a:endParaRPr lang="pl-PL" sz="9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vert="vert27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  <a:latin typeface="Aptos Narrow" panose="020B0004020202020204" pitchFamily="34" charset="0"/>
                        </a:rPr>
                        <a:t>MARZEC</a:t>
                      </a:r>
                      <a:endParaRPr lang="pl-PL" sz="9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vert="vert27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u="none" strike="noStrike" dirty="0">
                          <a:effectLst/>
                          <a:latin typeface="Aptos Narrow" panose="020B0004020202020204" pitchFamily="34" charset="0"/>
                        </a:rPr>
                        <a:t>KWIECIEŃ</a:t>
                      </a:r>
                      <a:endParaRPr lang="pl-PL" sz="8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vert="vert27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  <a:latin typeface="Aptos Narrow" panose="020B0004020202020204" pitchFamily="34" charset="0"/>
                        </a:rPr>
                        <a:t>MAJ</a:t>
                      </a:r>
                      <a:endParaRPr lang="pl-PL" sz="9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vert="vert27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u="none" strike="noStrike" dirty="0">
                          <a:effectLst/>
                          <a:latin typeface="Aptos Narrow" panose="020B0004020202020204" pitchFamily="34" charset="0"/>
                        </a:rPr>
                        <a:t>CZERWIEC</a:t>
                      </a:r>
                      <a:endParaRPr lang="pl-PL" sz="8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vert="vert27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  <a:latin typeface="Aptos Narrow" panose="020B0004020202020204" pitchFamily="34" charset="0"/>
                        </a:rPr>
                        <a:t>LIPIEC</a:t>
                      </a:r>
                      <a:endParaRPr lang="pl-PL" sz="9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vert="vert27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  <a:latin typeface="Aptos Narrow" panose="020B0004020202020204" pitchFamily="34" charset="0"/>
                        </a:rPr>
                        <a:t>SIERPIEŃ</a:t>
                      </a:r>
                      <a:endParaRPr lang="pl-PL" sz="9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vert="vert27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u="none" strike="noStrike" dirty="0">
                          <a:effectLst/>
                          <a:latin typeface="Aptos Narrow" panose="020B0004020202020204" pitchFamily="34" charset="0"/>
                        </a:rPr>
                        <a:t>WRZESIEŃ</a:t>
                      </a:r>
                      <a:endParaRPr lang="pl-PL" sz="8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vert="vert27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  <a:latin typeface="Aptos Narrow" panose="020B0004020202020204" pitchFamily="34" charset="0"/>
                        </a:rPr>
                        <a:t>PAŹDZIERNIK</a:t>
                      </a:r>
                      <a:endParaRPr lang="pl-PL" sz="9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vert="vert27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effectLst/>
                          <a:latin typeface="Aptos Narrow" panose="020B0004020202020204" pitchFamily="34" charset="0"/>
                        </a:rPr>
                        <a:t>LISTOPAD</a:t>
                      </a:r>
                    </a:p>
                  </a:txBody>
                  <a:tcPr marL="2292" marR="2292" marT="2292" marB="0" vert="vert27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effectLst/>
                          <a:latin typeface="Aptos Narrow" panose="020B0004020202020204" pitchFamily="34" charset="0"/>
                        </a:rPr>
                        <a:t>GRUDZIEŃ</a:t>
                      </a:r>
                    </a:p>
                  </a:txBody>
                  <a:tcPr marL="2292" marR="2292" marT="2292" marB="0" vert="vert27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959708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  <a:latin typeface="Aptos Narrow" panose="020B0004020202020204" pitchFamily="34" charset="0"/>
                        </a:rPr>
                        <a:t>POLSKA</a:t>
                      </a:r>
                      <a:endParaRPr lang="pl-PL" sz="12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  <a:latin typeface="Aptos Narrow" panose="020B0004020202020204" pitchFamily="34" charset="0"/>
                        </a:rPr>
                        <a:t>5,4</a:t>
                      </a:r>
                      <a:endParaRPr lang="pl-PL" sz="12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  <a:latin typeface="Aptos Narrow" panose="020B0004020202020204" pitchFamily="34" charset="0"/>
                        </a:rPr>
                        <a:t>5,4</a:t>
                      </a:r>
                      <a:endParaRPr lang="pl-PL" sz="12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  <a:latin typeface="Aptos Narrow" panose="020B0004020202020204" pitchFamily="34" charset="0"/>
                        </a:rPr>
                        <a:t>5,3</a:t>
                      </a:r>
                      <a:endParaRPr lang="pl-PL" sz="12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  <a:latin typeface="Aptos Narrow" panose="020B0004020202020204" pitchFamily="34" charset="0"/>
                        </a:rPr>
                        <a:t>5,1</a:t>
                      </a:r>
                      <a:endParaRPr lang="pl-PL" sz="12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  <a:latin typeface="Aptos Narrow" panose="020B0004020202020204" pitchFamily="34" charset="0"/>
                        </a:rPr>
                        <a:t>5,0</a:t>
                      </a:r>
                      <a:endParaRPr lang="pl-PL" sz="12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  <a:latin typeface="Aptos Narrow" panose="020B0004020202020204" pitchFamily="34" charset="0"/>
                        </a:rPr>
                        <a:t>4,9</a:t>
                      </a:r>
                      <a:endParaRPr lang="pl-PL" sz="12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  <a:latin typeface="Aptos Narrow" panose="020B0004020202020204" pitchFamily="34" charset="0"/>
                        </a:rPr>
                        <a:t>5,0</a:t>
                      </a:r>
                      <a:endParaRPr lang="pl-PL" sz="12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  <a:latin typeface="Aptos Narrow" panose="020B0004020202020204" pitchFamily="34" charset="0"/>
                        </a:rPr>
                        <a:t>5,0</a:t>
                      </a:r>
                      <a:endParaRPr lang="pl-PL" sz="12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  <a:latin typeface="Aptos Narrow" panose="020B0004020202020204" pitchFamily="34" charset="0"/>
                        </a:rPr>
                        <a:t>5,0</a:t>
                      </a:r>
                      <a:endParaRPr lang="pl-PL" sz="12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u="none" strike="noStrike" dirty="0">
                          <a:effectLst/>
                          <a:latin typeface="Aptos Narrow" panose="020B0004020202020204" pitchFamily="34" charset="0"/>
                        </a:rPr>
                        <a:t>4,9</a:t>
                      </a:r>
                      <a:endParaRPr lang="pl-PL" sz="12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ptos Narrow" panose="020B0004020202020204" pitchFamily="34" charset="0"/>
                        </a:rPr>
                        <a:t>5,0</a:t>
                      </a:r>
                    </a:p>
                  </a:txBody>
                  <a:tcPr marL="2292" marR="2292" marT="2292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effectLst/>
                          <a:latin typeface="Aptos Narrow" panose="020B0004020202020204" pitchFamily="34" charset="0"/>
                        </a:rPr>
                        <a:t>5,1</a:t>
                      </a:r>
                    </a:p>
                  </a:txBody>
                  <a:tcPr marL="2292" marR="2292" marT="2292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347201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  <a:latin typeface="Aptos Narrow" panose="020B0004020202020204" pitchFamily="34" charset="0"/>
                        </a:rPr>
                        <a:t>WOJEWÓDZTWO RAZEM</a:t>
                      </a:r>
                      <a:endParaRPr lang="pl-PL" sz="12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  <a:latin typeface="Aptos Narrow" panose="020B0004020202020204" pitchFamily="34" charset="0"/>
                        </a:rPr>
                        <a:t>7,6</a:t>
                      </a:r>
                      <a:endParaRPr lang="pl-PL" sz="12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  <a:latin typeface="Aptos Narrow" panose="020B0004020202020204" pitchFamily="34" charset="0"/>
                        </a:rPr>
                        <a:t>7,6</a:t>
                      </a:r>
                      <a:endParaRPr lang="pl-PL" sz="12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  <a:latin typeface="Aptos Narrow" panose="020B0004020202020204" pitchFamily="34" charset="0"/>
                        </a:rPr>
                        <a:t>7,4</a:t>
                      </a:r>
                      <a:endParaRPr lang="pl-PL" sz="12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  <a:latin typeface="Aptos Narrow" panose="020B0004020202020204" pitchFamily="34" charset="0"/>
                        </a:rPr>
                        <a:t>7,2</a:t>
                      </a:r>
                      <a:endParaRPr lang="pl-PL" sz="12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  <a:latin typeface="Aptos Narrow" panose="020B0004020202020204" pitchFamily="34" charset="0"/>
                        </a:rPr>
                        <a:t>7,1</a:t>
                      </a:r>
                      <a:endParaRPr lang="pl-PL" sz="12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  <a:latin typeface="Aptos Narrow" panose="020B0004020202020204" pitchFamily="34" charset="0"/>
                        </a:rPr>
                        <a:t>7,0</a:t>
                      </a:r>
                      <a:endParaRPr lang="pl-PL" sz="12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  <a:latin typeface="Aptos Narrow" panose="020B0004020202020204" pitchFamily="34" charset="0"/>
                        </a:rPr>
                        <a:t>6,9</a:t>
                      </a:r>
                      <a:endParaRPr lang="pl-PL" sz="12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  <a:latin typeface="Aptos Narrow" panose="020B0004020202020204" pitchFamily="34" charset="0"/>
                        </a:rPr>
                        <a:t>7,0</a:t>
                      </a:r>
                      <a:endParaRPr lang="pl-PL" sz="12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  <a:latin typeface="Aptos Narrow" panose="020B0004020202020204" pitchFamily="34" charset="0"/>
                        </a:rPr>
                        <a:t>7,0</a:t>
                      </a:r>
                      <a:endParaRPr lang="pl-PL" sz="1200" b="1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u="none" strike="noStrike" dirty="0">
                          <a:effectLst/>
                          <a:latin typeface="Aptos Narrow" panose="020B0004020202020204" pitchFamily="34" charset="0"/>
                        </a:rPr>
                        <a:t>7,0</a:t>
                      </a:r>
                      <a:endParaRPr lang="pl-PL" sz="12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effectLst/>
                          <a:latin typeface="Aptos Narrow" panose="020B0004020202020204" pitchFamily="34" charset="0"/>
                        </a:rPr>
                        <a:t>7,1</a:t>
                      </a:r>
                    </a:p>
                  </a:txBody>
                  <a:tcPr marL="2292" marR="2292" marT="2292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effectLst/>
                          <a:latin typeface="Aptos Narrow" panose="020B0004020202020204" pitchFamily="34" charset="0"/>
                        </a:rPr>
                        <a:t>7,3</a:t>
                      </a:r>
                    </a:p>
                  </a:txBody>
                  <a:tcPr marL="2292" marR="2292" marT="2292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78000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BYDGOSZCZ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2,4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2,4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2,4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2,3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2,3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2,3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2,3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2,3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2,3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u="none" strike="noStrike" dirty="0">
                          <a:effectLst/>
                          <a:latin typeface="Aptos Narrow" panose="020B0004020202020204" pitchFamily="34" charset="0"/>
                        </a:rPr>
                        <a:t>2,2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ptos Narrow" panose="020B0004020202020204" pitchFamily="34" charset="0"/>
                        </a:rPr>
                        <a:t>2,3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Aptos Narrow" panose="020B0004020202020204" pitchFamily="34" charset="0"/>
                        </a:rPr>
                        <a:t>2,3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907783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BYDGOSKI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3,5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3,5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3,4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3,3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3,2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3,1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3,1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3,1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3,1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u="none" strike="noStrike" dirty="0">
                          <a:effectLst/>
                          <a:latin typeface="Aptos Narrow" panose="020B0004020202020204" pitchFamily="34" charset="0"/>
                        </a:rPr>
                        <a:t>3,1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ptos Narrow" panose="020B0004020202020204" pitchFamily="34" charset="0"/>
                        </a:rPr>
                        <a:t>3,2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Aptos Narrow" panose="020B0004020202020204" pitchFamily="34" charset="0"/>
                        </a:rPr>
                        <a:t>3,3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399360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GRUDZIĄDZ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9,8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9,9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9,6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9,5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9,4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9,2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9,1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9,3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9,3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u="none" strike="noStrike" dirty="0">
                          <a:effectLst/>
                          <a:latin typeface="Aptos Narrow" panose="020B0004020202020204" pitchFamily="34" charset="0"/>
                        </a:rPr>
                        <a:t>9,6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ptos Narrow" panose="020B0004020202020204" pitchFamily="34" charset="0"/>
                        </a:rPr>
                        <a:t>9,7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Aptos Narrow" panose="020B0004020202020204" pitchFamily="34" charset="0"/>
                        </a:rPr>
                        <a:t>9,8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025980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GRUDZIĄDZKI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11,1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11,0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10,6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10,6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10,4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10,5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10,4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10,4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10,6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u="none" strike="noStrike" dirty="0">
                          <a:effectLst/>
                          <a:latin typeface="Aptos Narrow" panose="020B0004020202020204" pitchFamily="34" charset="0"/>
                        </a:rPr>
                        <a:t>10,5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ptos Narrow" panose="020B0004020202020204" pitchFamily="34" charset="0"/>
                        </a:rPr>
                        <a:t>10,8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Aptos Narrow" panose="020B0004020202020204" pitchFamily="34" charset="0"/>
                        </a:rPr>
                        <a:t>11,0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149327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TORUŃ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3,4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3,3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3,3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3,1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3,1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3,0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3,0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3,0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3,0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u="none" strike="noStrike" dirty="0">
                          <a:effectLst/>
                          <a:latin typeface="Aptos Narrow" panose="020B0004020202020204" pitchFamily="34" charset="0"/>
                        </a:rPr>
                        <a:t>3,1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ptos Narrow" panose="020B0004020202020204" pitchFamily="34" charset="0"/>
                        </a:rPr>
                        <a:t>3,1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Aptos Narrow" panose="020B0004020202020204" pitchFamily="34" charset="0"/>
                        </a:rPr>
                        <a:t>3,2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274006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TORUŃSKI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8,7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8,8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8,6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8,3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8,2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8,1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8,2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8,2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8,2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u="none" strike="noStrike" dirty="0">
                          <a:effectLst/>
                          <a:latin typeface="Aptos Narrow" panose="020B0004020202020204" pitchFamily="34" charset="0"/>
                        </a:rPr>
                        <a:t>8,1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ptos Narrow" panose="020B0004020202020204" pitchFamily="34" charset="0"/>
                        </a:rPr>
                        <a:t>8,1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Aptos Narrow" panose="020B0004020202020204" pitchFamily="34" charset="0"/>
                        </a:rPr>
                        <a:t>8,3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158797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WŁOCŁAWEK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8,6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8,6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8,4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8,3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8,3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8,3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8,3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8,4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8,5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u="none" strike="noStrike" dirty="0">
                          <a:effectLst/>
                          <a:latin typeface="Aptos Narrow" panose="020B0004020202020204" pitchFamily="34" charset="0"/>
                        </a:rPr>
                        <a:t>8,4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ptos Narrow" panose="020B0004020202020204" pitchFamily="34" charset="0"/>
                        </a:rPr>
                        <a:t>8,6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Aptos Narrow" panose="020B0004020202020204" pitchFamily="34" charset="0"/>
                        </a:rPr>
                        <a:t>8,7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93243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WŁOCŁAWSKI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13,5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13,6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13,2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12,9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12,9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12,8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13,0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13,2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13,0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u="none" strike="noStrike" dirty="0">
                          <a:effectLst/>
                          <a:latin typeface="Aptos Narrow" panose="020B0004020202020204" pitchFamily="34" charset="0"/>
                        </a:rPr>
                        <a:t>12,8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ptos Narrow" panose="020B0004020202020204" pitchFamily="34" charset="0"/>
                        </a:rPr>
                        <a:t>13,0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Aptos Narrow" panose="020B0004020202020204" pitchFamily="34" charset="0"/>
                        </a:rPr>
                        <a:t>13,2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210277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ALEKSANDROWSKI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11,4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11,5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11,3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10,8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10,5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10,2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10,1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9,9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9,8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u="none" strike="noStrike" dirty="0">
                          <a:effectLst/>
                          <a:latin typeface="Aptos Narrow" panose="020B0004020202020204" pitchFamily="34" charset="0"/>
                        </a:rPr>
                        <a:t>9,9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ptos Narrow" panose="020B0004020202020204" pitchFamily="34" charset="0"/>
                        </a:rPr>
                        <a:t>10,2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Aptos Narrow" panose="020B0004020202020204" pitchFamily="34" charset="0"/>
                        </a:rPr>
                        <a:t>10,3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448278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BRODNICKI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7,2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7,4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7,2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6,5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6,3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6,1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6,1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6,5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6,7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u="none" strike="noStrike" dirty="0">
                          <a:effectLst/>
                          <a:latin typeface="Aptos Narrow" panose="020B0004020202020204" pitchFamily="34" charset="0"/>
                        </a:rPr>
                        <a:t>6,6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ptos Narrow" panose="020B0004020202020204" pitchFamily="34" charset="0"/>
                        </a:rPr>
                        <a:t>6,6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Aptos Narrow" panose="020B0004020202020204" pitchFamily="34" charset="0"/>
                        </a:rPr>
                        <a:t>6,7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000977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CHEŁMIŃSKI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12,2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12,6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12,5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12,4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12,1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12,2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12,0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12,0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11,6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u="none" strike="noStrike" dirty="0">
                          <a:effectLst/>
                          <a:latin typeface="Aptos Narrow" panose="020B0004020202020204" pitchFamily="34" charset="0"/>
                        </a:rPr>
                        <a:t>11,9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ptos Narrow" panose="020B0004020202020204" pitchFamily="34" charset="0"/>
                        </a:rPr>
                        <a:t>12,1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Aptos Narrow" panose="020B0004020202020204" pitchFamily="34" charset="0"/>
                        </a:rPr>
                        <a:t>12,5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816877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GOLUBSKO-DOBRZYŃSKI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11,0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10,8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10,5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10,3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10,4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10,3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10,3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10,5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10,5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u="none" strike="noStrike" dirty="0">
                          <a:effectLst/>
                          <a:latin typeface="Aptos Narrow" panose="020B0004020202020204" pitchFamily="34" charset="0"/>
                        </a:rPr>
                        <a:t>10,4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ptos Narrow" panose="020B0004020202020204" pitchFamily="34" charset="0"/>
                        </a:rPr>
                        <a:t>10,3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Aptos Narrow" panose="020B0004020202020204" pitchFamily="34" charset="0"/>
                        </a:rPr>
                        <a:t>10,6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883062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INOWROCŁAWSKI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11,2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11,2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11,1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10,8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10,5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10,3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10,2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10,2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10,1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u="none" strike="noStrike" dirty="0">
                          <a:effectLst/>
                          <a:latin typeface="Aptos Narrow" panose="020B0004020202020204" pitchFamily="34" charset="0"/>
                        </a:rPr>
                        <a:t>10,2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ptos Narrow" panose="020B0004020202020204" pitchFamily="34" charset="0"/>
                        </a:rPr>
                        <a:t>10,4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Aptos Narrow" panose="020B0004020202020204" pitchFamily="34" charset="0"/>
                        </a:rPr>
                        <a:t>10,7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546287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LIPNOWSKI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13,6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13,5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13,4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13,3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13,6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12,8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12,4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12,5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12,7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u="none" strike="noStrike" dirty="0">
                          <a:effectLst/>
                          <a:latin typeface="Aptos Narrow" panose="020B0004020202020204" pitchFamily="34" charset="0"/>
                        </a:rPr>
                        <a:t>12,8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ptos Narrow" panose="020B0004020202020204" pitchFamily="34" charset="0"/>
                        </a:rPr>
                        <a:t>13,0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Aptos Narrow" panose="020B0004020202020204" pitchFamily="34" charset="0"/>
                        </a:rPr>
                        <a:t>13,3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475795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MOGILEŃSKI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10,3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10,4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9,9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9,7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9,4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9,3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9,3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9,4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9,1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u="none" strike="noStrike" dirty="0">
                          <a:effectLst/>
                          <a:latin typeface="Aptos Narrow" panose="020B0004020202020204" pitchFamily="34" charset="0"/>
                        </a:rPr>
                        <a:t>9,3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ptos Narrow" panose="020B0004020202020204" pitchFamily="34" charset="0"/>
                        </a:rPr>
                        <a:t>9,4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Aptos Narrow" panose="020B0004020202020204" pitchFamily="34" charset="0"/>
                        </a:rPr>
                        <a:t>9,6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7340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NAKIELSKI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10,6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10,8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10,5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10,0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9,8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9,6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9,4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9,6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9,6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u="none" strike="noStrike" dirty="0">
                          <a:effectLst/>
                          <a:latin typeface="Aptos Narrow" panose="020B0004020202020204" pitchFamily="34" charset="0"/>
                        </a:rPr>
                        <a:t>9,6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ptos Narrow" panose="020B0004020202020204" pitchFamily="34" charset="0"/>
                        </a:rPr>
                        <a:t>9,7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Aptos Narrow" panose="020B0004020202020204" pitchFamily="34" charset="0"/>
                        </a:rPr>
                        <a:t>10,2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01505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RADZIEJOWSKI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16,7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16,1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15,3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15,1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14,7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14,8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14,6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14,7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14,4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u="none" strike="noStrike" dirty="0">
                          <a:effectLst/>
                          <a:latin typeface="Aptos Narrow" panose="020B0004020202020204" pitchFamily="34" charset="0"/>
                        </a:rPr>
                        <a:t>14,3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ptos Narrow" panose="020B0004020202020204" pitchFamily="34" charset="0"/>
                        </a:rPr>
                        <a:t>14,8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Aptos Narrow" panose="020B0004020202020204" pitchFamily="34" charset="0"/>
                        </a:rPr>
                        <a:t>15,1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048831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RYPIŃSKI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9,7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9,6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8,7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8,3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8,5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8,8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8,8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9,3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9,0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u="none" strike="noStrike" dirty="0">
                          <a:effectLst/>
                          <a:latin typeface="Aptos Narrow" panose="020B0004020202020204" pitchFamily="34" charset="0"/>
                        </a:rPr>
                        <a:t>9,2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ptos Narrow" panose="020B0004020202020204" pitchFamily="34" charset="0"/>
                        </a:rPr>
                        <a:t>9,3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Aptos Narrow" panose="020B0004020202020204" pitchFamily="34" charset="0"/>
                        </a:rPr>
                        <a:t>10,0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937118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SĘPOLEŃSKI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11,6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11,3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11,2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10,7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10,7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10,4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10,6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10,5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10,2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u="none" strike="noStrike" dirty="0">
                          <a:effectLst/>
                          <a:latin typeface="Aptos Narrow" panose="020B0004020202020204" pitchFamily="34" charset="0"/>
                        </a:rPr>
                        <a:t>10,1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ptos Narrow" panose="020B0004020202020204" pitchFamily="34" charset="0"/>
                        </a:rPr>
                        <a:t>10,2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Aptos Narrow" panose="020B0004020202020204" pitchFamily="34" charset="0"/>
                        </a:rPr>
                        <a:t>10,9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5427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ŚWIECKI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6,7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6,8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6,6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6,3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6,3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6,1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6,0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6,1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6,2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u="none" strike="noStrike" dirty="0">
                          <a:effectLst/>
                          <a:latin typeface="Aptos Narrow" panose="020B0004020202020204" pitchFamily="34" charset="0"/>
                        </a:rPr>
                        <a:t>6,3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ptos Narrow" panose="020B0004020202020204" pitchFamily="34" charset="0"/>
                        </a:rPr>
                        <a:t>6,3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Aptos Narrow" panose="020B0004020202020204" pitchFamily="34" charset="0"/>
                        </a:rPr>
                        <a:t>6,4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273784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TUCHOLSKI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11,4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>
                          <a:effectLst/>
                          <a:latin typeface="Aptos Narrow" panose="020B0004020202020204" pitchFamily="34" charset="0"/>
                        </a:rPr>
                        <a:t>11,5</a:t>
                      </a:r>
                      <a:endParaRPr lang="pl-PL" sz="900" b="0" i="0" u="none" strike="noStrike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11,4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10,9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10,6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10,4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10,4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10,2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10,1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u="none" strike="noStrike" dirty="0">
                          <a:effectLst/>
                          <a:latin typeface="Aptos Narrow" panose="020B0004020202020204" pitchFamily="34" charset="0"/>
                        </a:rPr>
                        <a:t>10,3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ptos Narrow" panose="020B0004020202020204" pitchFamily="34" charset="0"/>
                        </a:rPr>
                        <a:t>10,3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Aptos Narrow" panose="020B0004020202020204" pitchFamily="34" charset="0"/>
                        </a:rPr>
                        <a:t>10,7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983821"/>
                  </a:ext>
                </a:extLst>
              </a:tr>
              <a:tr h="217040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400" b="0" u="none" strike="noStrike" dirty="0">
                          <a:effectLst/>
                          <a:latin typeface="Aptos Narrow" panose="020B0004020202020204" pitchFamily="34" charset="0"/>
                        </a:rPr>
                        <a:t>WĄBRZESKI</a:t>
                      </a:r>
                      <a:endParaRPr lang="pl-PL" sz="14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u="none" strike="noStrike" dirty="0">
                          <a:effectLst/>
                          <a:latin typeface="Aptos Narrow" panose="020B0004020202020204" pitchFamily="34" charset="0"/>
                        </a:rPr>
                        <a:t>13,0</a:t>
                      </a:r>
                      <a:endParaRPr lang="pl-PL" sz="14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u="none" strike="noStrike" dirty="0">
                          <a:effectLst/>
                          <a:latin typeface="Aptos Narrow" panose="020B0004020202020204" pitchFamily="34" charset="0"/>
                        </a:rPr>
                        <a:t>12,8</a:t>
                      </a:r>
                      <a:endParaRPr lang="pl-PL" sz="14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u="none" strike="noStrike" dirty="0">
                          <a:effectLst/>
                          <a:latin typeface="Aptos Narrow" panose="020B0004020202020204" pitchFamily="34" charset="0"/>
                        </a:rPr>
                        <a:t>12,0</a:t>
                      </a:r>
                      <a:endParaRPr lang="pl-PL" sz="14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u="none" strike="noStrike" dirty="0">
                          <a:effectLst/>
                          <a:latin typeface="Aptos Narrow" panose="020B0004020202020204" pitchFamily="34" charset="0"/>
                        </a:rPr>
                        <a:t>11,8</a:t>
                      </a:r>
                      <a:endParaRPr lang="pl-PL" sz="14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u="none" strike="noStrike" dirty="0">
                          <a:effectLst/>
                          <a:latin typeface="Aptos Narrow" panose="020B0004020202020204" pitchFamily="34" charset="0"/>
                        </a:rPr>
                        <a:t>11,4</a:t>
                      </a:r>
                      <a:endParaRPr lang="pl-PL" sz="14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u="none" strike="noStrike" dirty="0">
                          <a:effectLst/>
                          <a:latin typeface="Aptos Narrow" panose="020B0004020202020204" pitchFamily="34" charset="0"/>
                        </a:rPr>
                        <a:t>11,2</a:t>
                      </a:r>
                      <a:endParaRPr lang="pl-PL" sz="14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u="none" strike="noStrike" dirty="0">
                          <a:effectLst/>
                          <a:latin typeface="Aptos Narrow" panose="020B0004020202020204" pitchFamily="34" charset="0"/>
                        </a:rPr>
                        <a:t>11,1</a:t>
                      </a:r>
                      <a:endParaRPr lang="pl-PL" sz="14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u="none" strike="noStrike" dirty="0">
                          <a:effectLst/>
                          <a:latin typeface="Aptos Narrow" panose="020B0004020202020204" pitchFamily="34" charset="0"/>
                        </a:rPr>
                        <a:t>11,1</a:t>
                      </a:r>
                      <a:endParaRPr lang="pl-PL" sz="14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u="none" strike="noStrike" dirty="0">
                          <a:effectLst/>
                          <a:latin typeface="Aptos Narrow" panose="020B0004020202020204" pitchFamily="34" charset="0"/>
                        </a:rPr>
                        <a:t>11,0</a:t>
                      </a:r>
                      <a:endParaRPr lang="pl-PL" sz="14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u="none" strike="noStrike" dirty="0">
                          <a:effectLst/>
                          <a:latin typeface="Aptos Narrow" panose="020B0004020202020204" pitchFamily="34" charset="0"/>
                        </a:rPr>
                        <a:t>10,9</a:t>
                      </a:r>
                      <a:endParaRPr lang="pl-PL" sz="14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effectLst/>
                          <a:latin typeface="Aptos Narrow" panose="020B0004020202020204" pitchFamily="34" charset="0"/>
                        </a:rPr>
                        <a:t>10,7</a:t>
                      </a:r>
                    </a:p>
                  </a:txBody>
                  <a:tcPr marL="2292" marR="2292" marT="2292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effectLst/>
                          <a:latin typeface="Aptos Narrow" panose="020B0004020202020204" pitchFamily="34" charset="0"/>
                        </a:rPr>
                        <a:t>11,0</a:t>
                      </a:r>
                    </a:p>
                  </a:txBody>
                  <a:tcPr marL="2292" marR="2292" marT="2292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639359"/>
                  </a:ext>
                </a:extLst>
              </a:tr>
              <a:tr h="199984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ŻNIŃSKI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10,1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10,2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9,6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9,1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8,8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8,8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8,8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8,9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u="none" strike="noStrike" dirty="0">
                          <a:effectLst/>
                          <a:latin typeface="Aptos Narrow" panose="020B0004020202020204" pitchFamily="34" charset="0"/>
                        </a:rPr>
                        <a:t>8,8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u="none" strike="noStrike" dirty="0">
                          <a:effectLst/>
                          <a:latin typeface="Aptos Narrow" panose="020B0004020202020204" pitchFamily="34" charset="0"/>
                        </a:rPr>
                        <a:t>8,7</a:t>
                      </a:r>
                      <a:endParaRPr lang="pl-PL" sz="900" b="0" i="0" u="none" strike="noStrike" dirty="0"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effectLst/>
                          <a:latin typeface="Aptos Narrow" panose="020B0004020202020204" pitchFamily="34" charset="0"/>
                        </a:rPr>
                        <a:t>8,8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effectLst/>
                          <a:latin typeface="Aptos Narrow" panose="020B0004020202020204" pitchFamily="34" charset="0"/>
                        </a:rPr>
                        <a:t>9,2</a:t>
                      </a:r>
                    </a:p>
                  </a:txBody>
                  <a:tcPr marL="2292" marR="2292" marT="2292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152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490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157C3D-6C2F-69F3-8E36-6F9BB78696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1F0AFD-4C35-8071-E2EB-D8B7B7EDB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76752" y="6324818"/>
            <a:ext cx="487680" cy="365760"/>
          </a:xfrm>
        </p:spPr>
        <p:txBody>
          <a:bodyPr/>
          <a:lstStyle/>
          <a:p>
            <a:fld id="{9615DD86-CC97-4E7F-96A1-7C80DF0D4B2A}" type="slidenum">
              <a:rPr lang="pl-PL" smtClean="0"/>
              <a:t>19</a:t>
            </a:fld>
            <a:endParaRPr lang="pl-PL"/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24E4E452-92F9-4108-1984-6D3072994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936" y="164124"/>
            <a:ext cx="10825316" cy="664308"/>
          </a:xfr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74000">
                <a:schemeClr val="accent3">
                  <a:lumMod val="20000"/>
                  <a:lumOff val="80000"/>
                </a:schemeClr>
              </a:gs>
              <a:gs pos="8300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STOPA BEZROBOCIA</a:t>
            </a:r>
            <a:br>
              <a:rPr lang="pl-P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100" b="1" cap="none" dirty="0">
                <a:solidFill>
                  <a:schemeClr val="bg2">
                    <a:lumMod val="25000"/>
                  </a:schemeClr>
                </a:solidFill>
                <a:latin typeface="Aptos" panose="020B0004020202020204" pitchFamily="34" charset="0"/>
              </a:rPr>
              <a:t>w okresie styczeń – grudzień 2024 r. </a:t>
            </a:r>
            <a:endParaRPr lang="pl-PL" sz="3100" b="1" dirty="0">
              <a:solidFill>
                <a:schemeClr val="bg2">
                  <a:lumMod val="25000"/>
                </a:schemeClr>
              </a:solidFill>
              <a:latin typeface="Aptos" panose="020B0004020202020204" pitchFamily="34" charset="0"/>
            </a:endParaRPr>
          </a:p>
        </p:txBody>
      </p:sp>
      <p:graphicFrame>
        <p:nvGraphicFramePr>
          <p:cNvPr id="12" name="Symbol zastępczy zawartości 11">
            <a:extLst>
              <a:ext uri="{FF2B5EF4-FFF2-40B4-BE49-F238E27FC236}">
                <a16:creationId xmlns:a16="http://schemas.microsoft.com/office/drawing/2014/main" id="{2D2A7E9C-FC47-7F1A-6514-DB993CA1DE3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6476" y="924232"/>
          <a:ext cx="11370275" cy="5766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1046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/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rect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0A4ABC6-6CBB-42AA-91C4-11CA9DB89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7247" y="6210105"/>
            <a:ext cx="487680" cy="365760"/>
          </a:xfrm>
        </p:spPr>
        <p:txBody>
          <a:bodyPr/>
          <a:lstStyle/>
          <a:p>
            <a:pPr defTabSz="457200"/>
            <a:fld id="{9615DD86-CC97-4E7F-96A1-7C80DF0D4B2A}" type="slidenum">
              <a:rPr lang="pl-PL">
                <a:latin typeface="Gill Sans MT" panose="020B0502020104020203"/>
              </a:rPr>
              <a:pPr defTabSz="457200"/>
              <a:t>2</a:t>
            </a:fld>
            <a:endParaRPr lang="pl-PL">
              <a:latin typeface="Gill Sans MT" panose="020B0502020104020203"/>
            </a:endParaRP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302A5750-DDCA-49FF-BBE4-B59E6B2F26A8}"/>
              </a:ext>
            </a:extLst>
          </p:cNvPr>
          <p:cNvSpPr/>
          <p:nvPr/>
        </p:nvSpPr>
        <p:spPr>
          <a:xfrm>
            <a:off x="570270" y="584776"/>
            <a:ext cx="1054018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/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dzień 31.12.2024 r. w Powiatowym Urzędzie Pracy w Wąbrzeźnie </a:t>
            </a:r>
          </a:p>
          <a:p>
            <a:pPr algn="ctr" defTabSz="457200"/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zarejestrowanych było </a:t>
            </a:r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1239 osób bezrobotnych</a:t>
            </a:r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w tym </a:t>
            </a:r>
            <a:r>
              <a:rPr lang="pl-PL" sz="20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755 kobiet</a:t>
            </a:r>
            <a:r>
              <a:rPr lang="pl-PL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C6BFAA4-3EFC-4F50-B4B4-607773A9295B}"/>
              </a:ext>
            </a:extLst>
          </p:cNvPr>
          <p:cNvSpPr/>
          <p:nvPr/>
        </p:nvSpPr>
        <p:spPr>
          <a:xfrm>
            <a:off x="257908" y="1"/>
            <a:ext cx="110493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/>
            <a:r>
              <a:rPr lang="pl-PL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l-PL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Analiza </a:t>
            </a:r>
            <a:r>
              <a:rPr lang="pl-PL" sz="32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struktury</a:t>
            </a:r>
            <a:r>
              <a:rPr lang="pl-PL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bezrobocia </a:t>
            </a:r>
            <a:r>
              <a:rPr lang="pl-PL" sz="2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powiecie  wg stanu na dzień </a:t>
            </a:r>
            <a:r>
              <a:rPr lang="pl-PL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31.12.2024 r. </a:t>
            </a:r>
            <a:endParaRPr lang="pl-PL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8416167-C560-4596-B13E-D7AF589F2C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67982"/>
              </p:ext>
            </p:extLst>
          </p:nvPr>
        </p:nvGraphicFramePr>
        <p:xfrm>
          <a:off x="257908" y="1354218"/>
          <a:ext cx="11049340" cy="53517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6108">
                  <a:extLst>
                    <a:ext uri="{9D8B030D-6E8A-4147-A177-3AD203B41FA5}">
                      <a16:colId xmlns:a16="http://schemas.microsoft.com/office/drawing/2014/main" val="965758281"/>
                    </a:ext>
                  </a:extLst>
                </a:gridCol>
                <a:gridCol w="1946739">
                  <a:extLst>
                    <a:ext uri="{9D8B030D-6E8A-4147-A177-3AD203B41FA5}">
                      <a16:colId xmlns:a16="http://schemas.microsoft.com/office/drawing/2014/main" val="2177531740"/>
                    </a:ext>
                  </a:extLst>
                </a:gridCol>
                <a:gridCol w="3478497">
                  <a:extLst>
                    <a:ext uri="{9D8B030D-6E8A-4147-A177-3AD203B41FA5}">
                      <a16:colId xmlns:a16="http://schemas.microsoft.com/office/drawing/2014/main" val="2627316551"/>
                    </a:ext>
                  </a:extLst>
                </a:gridCol>
                <a:gridCol w="2318998">
                  <a:extLst>
                    <a:ext uri="{9D8B030D-6E8A-4147-A177-3AD203B41FA5}">
                      <a16:colId xmlns:a16="http://schemas.microsoft.com/office/drawing/2014/main" val="3304380891"/>
                    </a:ext>
                  </a:extLst>
                </a:gridCol>
                <a:gridCol w="2318998">
                  <a:extLst>
                    <a:ext uri="{9D8B030D-6E8A-4147-A177-3AD203B41FA5}">
                      <a16:colId xmlns:a16="http://schemas.microsoft.com/office/drawing/2014/main" val="2623387688"/>
                    </a:ext>
                  </a:extLst>
                </a:gridCol>
              </a:tblGrid>
              <a:tr h="66224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Lp.</a:t>
                      </a:r>
                      <a:endParaRPr lang="pl-PL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WYSZCZEGÓLNIENIE</a:t>
                      </a:r>
                      <a:endParaRPr lang="pl-PL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BEZROBOTNYCH</a:t>
                      </a:r>
                    </a:p>
                    <a:p>
                      <a:pPr algn="ctr" fontAlgn="ctr"/>
                      <a:endParaRPr lang="pl-PL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954995"/>
                  </a:ext>
                </a:extLst>
              </a:tr>
              <a:tr h="60281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</a:t>
                      </a:r>
                      <a:endParaRPr lang="pl-PL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pl-PL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KOBIETY</a:t>
                      </a:r>
                      <a:endParaRPr lang="pl-PL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pl-PL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003137"/>
                  </a:ext>
                </a:extLst>
              </a:tr>
              <a:tr h="620546">
                <a:tc>
                  <a:txBody>
                    <a:bodyPr/>
                    <a:lstStyle/>
                    <a:p>
                      <a:pPr algn="ctr" fontAlgn="t"/>
                      <a:r>
                        <a:rPr lang="pl-PL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pl-PL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MIASTO</a:t>
                      </a:r>
                      <a:endParaRPr lang="pl-PL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WĄBRZEŹNO</a:t>
                      </a:r>
                      <a:endParaRPr lang="pl-PL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182866"/>
                  </a:ext>
                </a:extLst>
              </a:tr>
              <a:tr h="529591">
                <a:tc>
                  <a:txBody>
                    <a:bodyPr/>
                    <a:lstStyle/>
                    <a:p>
                      <a:pPr algn="ctr" fontAlgn="t"/>
                      <a:r>
                        <a:rPr lang="pl-PL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pl-PL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</a:t>
                      </a:r>
                      <a:endParaRPr lang="pl-PL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DĘBOWA ŁĄKA</a:t>
                      </a:r>
                      <a:endParaRPr lang="pl-PL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322049"/>
                  </a:ext>
                </a:extLst>
              </a:tr>
              <a:tr h="576180">
                <a:tc>
                  <a:txBody>
                    <a:bodyPr/>
                    <a:lstStyle/>
                    <a:p>
                      <a:pPr algn="ctr" fontAlgn="t"/>
                      <a:r>
                        <a:rPr lang="pl-PL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pl-PL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</a:t>
                      </a:r>
                      <a:endParaRPr lang="pl-PL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KSIĄŻKI</a:t>
                      </a:r>
                      <a:endParaRPr lang="pl-PL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161082"/>
                  </a:ext>
                </a:extLst>
              </a:tr>
              <a:tr h="583897">
                <a:tc>
                  <a:txBody>
                    <a:bodyPr/>
                    <a:lstStyle/>
                    <a:p>
                      <a:pPr algn="ctr" fontAlgn="t"/>
                      <a:r>
                        <a:rPr lang="pl-PL" sz="16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pl-PL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PŁUŻNICA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691932"/>
                  </a:ext>
                </a:extLst>
              </a:tr>
              <a:tr h="571678">
                <a:tc>
                  <a:txBody>
                    <a:bodyPr/>
                    <a:lstStyle/>
                    <a:p>
                      <a:pPr algn="ctr" fontAlgn="t"/>
                      <a:r>
                        <a:rPr lang="pl-PL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pl-PL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</a:t>
                      </a:r>
                      <a:endParaRPr lang="pl-PL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RYŃSK</a:t>
                      </a:r>
                      <a:endParaRPr lang="pl-PL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349324"/>
                  </a:ext>
                </a:extLst>
              </a:tr>
              <a:tr h="67516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l-PL" sz="1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 PUP</a:t>
                      </a:r>
                      <a:endParaRPr lang="pl-PL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92186"/>
                  </a:ext>
                </a:extLst>
              </a:tr>
              <a:tr h="52959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l-PL" sz="1600" b="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ZAMIESZKALI NA WSI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824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158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F72DB7-8A8E-AC94-55D9-0B31C9D89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34698A2-3B26-7240-149B-502BA866F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76752" y="6324818"/>
            <a:ext cx="487680" cy="365760"/>
          </a:xfrm>
        </p:spPr>
        <p:txBody>
          <a:bodyPr/>
          <a:lstStyle/>
          <a:p>
            <a:fld id="{9615DD86-CC97-4E7F-96A1-7C80DF0D4B2A}" type="slidenum">
              <a:rPr lang="pl-PL" smtClean="0"/>
              <a:t>20</a:t>
            </a:fld>
            <a:endParaRPr lang="pl-PL"/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91588806-A922-3678-E6F2-C5BB9C9E3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0123" y="164124"/>
            <a:ext cx="9176190" cy="66430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b="1" dirty="0">
                <a:latin typeface="Aptos" panose="020B0004020202020204" pitchFamily="34" charset="0"/>
              </a:rPr>
              <a:t>STOPA BEZROBOCIA według powiatów </a:t>
            </a:r>
            <a:br>
              <a:rPr lang="pl-PL" b="1" dirty="0">
                <a:latin typeface="Aptos" panose="020B0004020202020204" pitchFamily="34" charset="0"/>
              </a:rPr>
            </a:br>
            <a:r>
              <a:rPr lang="pl-PL" sz="2000" dirty="0">
                <a:latin typeface="Aptos" panose="020B0004020202020204" pitchFamily="34" charset="0"/>
              </a:rPr>
              <a:t>województwa kujawsko-pomorskiego   </a:t>
            </a:r>
            <a:r>
              <a:rPr lang="pl-PL" sz="2200" b="1" cap="none" dirty="0">
                <a:solidFill>
                  <a:srgbClr val="002060"/>
                </a:solidFill>
                <a:latin typeface="Aptos" panose="020B0004020202020204" pitchFamily="34" charset="0"/>
              </a:rPr>
              <a:t>stan na 31.12.2024 r.</a:t>
            </a:r>
            <a:endParaRPr lang="pl-PL" sz="2200" b="1" dirty="0">
              <a:solidFill>
                <a:srgbClr val="002060"/>
              </a:solidFill>
              <a:latin typeface="Aptos" panose="020B0004020202020204" pitchFamily="34" charset="0"/>
            </a:endParaRP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id="{23FC76BC-BD9D-9C87-1759-A4958BB610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0123" y="853147"/>
            <a:ext cx="9176190" cy="5911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32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chemeClr val="accent3">
                <a:lumMod val="20000"/>
                <a:lumOff val="80000"/>
              </a:schemeClr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ED0631-3745-4CEF-83D8-552E81136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136" y="73739"/>
            <a:ext cx="11189108" cy="1188720"/>
          </a:xfr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l-PL" sz="24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Powiatowy Urząd Pracy w Wąbrzeźnie</a:t>
            </a:r>
            <a:br>
              <a:rPr lang="pl-PL" sz="24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sz="2400" cap="none" spc="0" dirty="0">
                <a:ln w="0"/>
                <a:solidFill>
                  <a:schemeClr val="bg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 okresie 01.01.2024 r. - 31.12.2024 r.</a:t>
            </a:r>
            <a:br>
              <a:rPr lang="pl-PL" sz="24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sz="24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pozyskał ogółem 633 wolnych miejsc pracy i miejsc aktywizacji zawodowej </a:t>
            </a:r>
            <a:endParaRPr lang="pl-PL" sz="24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4A75CC9-018B-4805-AE51-9FA3E2A47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74244" y="6217920"/>
            <a:ext cx="432619" cy="365760"/>
          </a:xfrm>
        </p:spPr>
        <p:txBody>
          <a:bodyPr/>
          <a:lstStyle/>
          <a:p>
            <a:fld id="{9615DD86-CC97-4E7F-96A1-7C80DF0D4B2A}" type="slidenum">
              <a:rPr lang="pl-PL" smtClean="0"/>
              <a:t>21</a:t>
            </a:fld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71896A-FC5C-4199-9F4B-DCEE2BDFF76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85136" y="1262460"/>
            <a:ext cx="11189108" cy="5403454"/>
          </a:xfr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9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Doradcy klienta wydali </a:t>
            </a:r>
            <a:r>
              <a:rPr lang="pl-PL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857 skierowań</a:t>
            </a:r>
            <a:r>
              <a:rPr lang="pl-PL" sz="19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w tym: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7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418 skierowań</a:t>
            </a:r>
            <a:r>
              <a:rPr lang="pl-PL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 oferty niesubsydiowane, 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7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228 skierowań </a:t>
            </a:r>
            <a:r>
              <a:rPr lang="pl-PL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oferty subsydiowane (PI, RP), 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7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211 skierowań </a:t>
            </a:r>
            <a:r>
              <a:rPr lang="pl-PL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staż. </a:t>
            </a:r>
            <a:endParaRPr lang="pl-PL" sz="17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Ogółem w miesiącach </a:t>
            </a:r>
            <a:r>
              <a:rPr lang="pl-PL" sz="19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I-XII 2024 r.  </a:t>
            </a:r>
            <a:r>
              <a:rPr lang="pl-PL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1 154 osoby  podjęły  zatrudnienie</a:t>
            </a:r>
            <a:r>
              <a:rPr lang="pl-PL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z tego:	 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l-PL" sz="17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163 </a:t>
            </a:r>
            <a:r>
              <a:rPr lang="pl-PL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osoby w  ramach prac subsydiowanych,  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7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991 </a:t>
            </a:r>
            <a:r>
              <a:rPr lang="pl-PL" sz="17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osób w ramach prac niesubsydiowanych.</a:t>
            </a:r>
            <a:endParaRPr lang="pl-PL" sz="17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19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okresie od 01.01.2024r. do 31.12.2024r.</a:t>
            </a:r>
            <a:r>
              <a:rPr lang="pl-PL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PUP w Wąbrzeźnie zorganizował </a:t>
            </a:r>
            <a:r>
              <a:rPr lang="pl-PL" sz="19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37 giełd pracy</a:t>
            </a:r>
            <a:r>
              <a:rPr lang="pl-PL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 których łącznie </a:t>
            </a:r>
            <a:r>
              <a:rPr lang="pl-PL" sz="19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uczestniczyło 301 bezrobotnych</a:t>
            </a:r>
            <a:r>
              <a:rPr lang="pl-PL" sz="19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1594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bg2"/>
          </a:fgClr>
          <a:bgClr>
            <a:schemeClr val="accent4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7A967B-39E3-4CF2-BD0C-73FB988C7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23" y="105490"/>
            <a:ext cx="11880000" cy="89740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pl-PL" altLang="pl-PL" sz="440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l-PL" altLang="pl-PL" sz="31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Oferty pracy </a:t>
            </a:r>
            <a:r>
              <a:rPr lang="pl-PL" altLang="pl-PL" sz="270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będące </a:t>
            </a:r>
            <a:r>
              <a:rPr lang="pl-PL" altLang="pl-PL" sz="27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dyspozycji </a:t>
            </a:r>
            <a:r>
              <a:rPr lang="pl-PL" altLang="pl-PL" sz="270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Powiatowego Urzędu Pracy w Wąbrzeźnie </a:t>
            </a:r>
            <a:r>
              <a:rPr lang="pl-PL" altLang="pl-PL" sz="140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altLang="pl-PL" sz="3100" cap="none" spc="0" dirty="0">
                <a:ln w="0"/>
                <a:solidFill>
                  <a:schemeClr val="bg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w okresie od 01.01.2024 r. do 31.12.2024 r.</a:t>
            </a:r>
            <a:br>
              <a:rPr lang="pl-PL" altLang="pl-PL" sz="3100" cap="none" spc="0" dirty="0">
                <a:ln w="0"/>
                <a:solidFill>
                  <a:schemeClr val="bg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140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D6C76618-6B4D-4EB7-B597-449A588537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923486"/>
              </p:ext>
            </p:extLst>
          </p:nvPr>
        </p:nvGraphicFramePr>
        <p:xfrm>
          <a:off x="648929" y="1120877"/>
          <a:ext cx="10736827" cy="565200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887794">
                  <a:extLst>
                    <a:ext uri="{9D8B030D-6E8A-4147-A177-3AD203B41FA5}">
                      <a16:colId xmlns:a16="http://schemas.microsoft.com/office/drawing/2014/main" val="449770932"/>
                    </a:ext>
                  </a:extLst>
                </a:gridCol>
                <a:gridCol w="2549800">
                  <a:extLst>
                    <a:ext uri="{9D8B030D-6E8A-4147-A177-3AD203B41FA5}">
                      <a16:colId xmlns:a16="http://schemas.microsoft.com/office/drawing/2014/main" val="1415403949"/>
                    </a:ext>
                  </a:extLst>
                </a:gridCol>
                <a:gridCol w="2569631">
                  <a:extLst>
                    <a:ext uri="{9D8B030D-6E8A-4147-A177-3AD203B41FA5}">
                      <a16:colId xmlns:a16="http://schemas.microsoft.com/office/drawing/2014/main" val="2357251681"/>
                    </a:ext>
                  </a:extLst>
                </a:gridCol>
                <a:gridCol w="2159799">
                  <a:extLst>
                    <a:ext uri="{9D8B030D-6E8A-4147-A177-3AD203B41FA5}">
                      <a16:colId xmlns:a16="http://schemas.microsoft.com/office/drawing/2014/main" val="3657286758"/>
                    </a:ext>
                  </a:extLst>
                </a:gridCol>
                <a:gridCol w="1569803">
                  <a:extLst>
                    <a:ext uri="{9D8B030D-6E8A-4147-A177-3AD203B41FA5}">
                      <a16:colId xmlns:a16="http://schemas.microsoft.com/office/drawing/2014/main" val="2609004632"/>
                    </a:ext>
                  </a:extLst>
                </a:gridCol>
              </a:tblGrid>
              <a:tr h="355436">
                <a:tc rowSpan="2">
                  <a:txBody>
                    <a:bodyPr/>
                    <a:lstStyle/>
                    <a:p>
                      <a:pPr algn="ctr"/>
                      <a:endParaRPr lang="pl-PL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 2024</a:t>
                      </a:r>
                      <a:endParaRPr lang="pl-PL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Pozyskane wolne miejsca pracy  i miejsca </a:t>
                      </a:r>
                      <a:b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aktywizacji zawodowej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Podjęcia pracy</a:t>
                      </a:r>
                      <a:endParaRPr lang="pl-PL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716187"/>
                  </a:ext>
                </a:extLst>
              </a:tr>
              <a:tr h="38144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Prace Niesubsydiowane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Prace Subsydiowane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Ogółem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extLst>
                  <a:ext uri="{0D108BD9-81ED-4DB2-BD59-A6C34878D82A}">
                    <a16:rowId xmlns:a16="http://schemas.microsoft.com/office/drawing/2014/main" val="1538176130"/>
                  </a:ext>
                </a:extLst>
              </a:tr>
              <a:tr h="34676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Styczeń </a:t>
                      </a:r>
                      <a:endParaRPr lang="pl-PL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pl-PL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pl-PL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l-PL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  <a:endParaRPr lang="pl-PL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34627121"/>
                  </a:ext>
                </a:extLst>
              </a:tr>
              <a:tr h="364109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Luty</a:t>
                      </a: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lang="pl-PL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pl-PL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pl-PL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pl-PL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04390765"/>
                  </a:ext>
                </a:extLst>
              </a:tr>
              <a:tr h="381445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Marzec </a:t>
                      </a:r>
                      <a:endParaRPr lang="pl-PL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pl-PL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</a:t>
                      </a:r>
                      <a:endParaRPr lang="pl-PL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pl-PL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</a:t>
                      </a:r>
                      <a:endParaRPr lang="pl-PL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6543426"/>
                  </a:ext>
                </a:extLst>
              </a:tr>
              <a:tr h="372783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Kwiecień</a:t>
                      </a:r>
                      <a:endParaRPr lang="pl-PL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pl-PL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lang="pl-PL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pl-PL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pl-PL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extLst>
                  <a:ext uri="{0D108BD9-81ED-4DB2-BD59-A6C34878D82A}">
                    <a16:rowId xmlns:a16="http://schemas.microsoft.com/office/drawing/2014/main" val="1026571405"/>
                  </a:ext>
                </a:extLst>
              </a:tr>
              <a:tr h="372783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</a:t>
                      </a:r>
                      <a:endParaRPr lang="pl-PL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pl-PL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pl-PL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pl-PL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  <a:endParaRPr lang="pl-PL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extLst>
                  <a:ext uri="{0D108BD9-81ED-4DB2-BD59-A6C34878D82A}">
                    <a16:rowId xmlns:a16="http://schemas.microsoft.com/office/drawing/2014/main" val="494355970"/>
                  </a:ext>
                </a:extLst>
              </a:tr>
              <a:tr h="381445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Czerwiec</a:t>
                      </a: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pl-PL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  <a:endParaRPr lang="pl-PL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pl-PL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lang="pl-PL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extLst>
                  <a:ext uri="{0D108BD9-81ED-4DB2-BD59-A6C34878D82A}">
                    <a16:rowId xmlns:a16="http://schemas.microsoft.com/office/drawing/2014/main" val="3452424817"/>
                  </a:ext>
                </a:extLst>
              </a:tr>
              <a:tr h="381446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Lipiec</a:t>
                      </a: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pl-PL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  <a:endParaRPr lang="pl-PL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pl-PL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pl-PL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extLst>
                  <a:ext uri="{0D108BD9-81ED-4DB2-BD59-A6C34878D82A}">
                    <a16:rowId xmlns:a16="http://schemas.microsoft.com/office/drawing/2014/main" val="2094869230"/>
                  </a:ext>
                </a:extLst>
              </a:tr>
              <a:tr h="433457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Sierpień </a:t>
                      </a:r>
                      <a:endParaRPr lang="pl-PL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pl-PL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pl-PL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pl-PL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pl-PL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extLst>
                  <a:ext uri="{0D108BD9-81ED-4DB2-BD59-A6C34878D82A}">
                    <a16:rowId xmlns:a16="http://schemas.microsoft.com/office/drawing/2014/main" val="3864285183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Wrzesień </a:t>
                      </a: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  <a:endParaRPr lang="pl-PL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  <a:endParaRPr lang="pl-PL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pl-PL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</a:t>
                      </a:r>
                      <a:endParaRPr lang="pl-PL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extLst>
                  <a:ext uri="{0D108BD9-81ED-4DB2-BD59-A6C34878D82A}">
                    <a16:rowId xmlns:a16="http://schemas.microsoft.com/office/drawing/2014/main" val="100852210"/>
                  </a:ext>
                </a:extLst>
              </a:tr>
              <a:tr h="39011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Październik </a:t>
                      </a:r>
                      <a:endParaRPr lang="pl-PL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pl-PL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pl-PL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pl-PL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lang="pl-PL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extLst>
                  <a:ext uri="{0D108BD9-81ED-4DB2-BD59-A6C34878D82A}">
                    <a16:rowId xmlns:a16="http://schemas.microsoft.com/office/drawing/2014/main" val="3314649128"/>
                  </a:ext>
                </a:extLst>
              </a:tr>
              <a:tr h="39011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Listopad</a:t>
                      </a: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43</a:t>
                      </a: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82</a:t>
                      </a:r>
                    </a:p>
                  </a:txBody>
                  <a:tcPr marL="42753" marR="42753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2753" marR="42753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85</a:t>
                      </a:r>
                    </a:p>
                  </a:txBody>
                  <a:tcPr marL="42753" marR="42753" marT="0" marB="0" anchor="ctr"/>
                </a:tc>
                <a:extLst>
                  <a:ext uri="{0D108BD9-81ED-4DB2-BD59-A6C34878D82A}">
                    <a16:rowId xmlns:a16="http://schemas.microsoft.com/office/drawing/2014/main" val="274518327"/>
                  </a:ext>
                </a:extLst>
              </a:tr>
              <a:tr h="39011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Grudzień </a:t>
                      </a: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pl-PL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59</a:t>
                      </a:r>
                    </a:p>
                  </a:txBody>
                  <a:tcPr marL="42753" marR="42753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2753" marR="42753" marT="0" marB="0" anchor="ctr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42753" marR="42753" marT="0" marB="0" anchor="ctr"/>
                </a:tc>
                <a:extLst>
                  <a:ext uri="{0D108BD9-81ED-4DB2-BD59-A6C34878D82A}">
                    <a16:rowId xmlns:a16="http://schemas.microsoft.com/office/drawing/2014/main" val="3762847006"/>
                  </a:ext>
                </a:extLst>
              </a:tr>
              <a:tr h="320450">
                <a:tc>
                  <a:txBody>
                    <a:bodyPr/>
                    <a:lstStyle/>
                    <a:p>
                      <a:pPr algn="r"/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  <a:latin typeface="Bahnschrift" panose="020B0502040204020203" pitchFamily="34" charset="0"/>
                        </a:rPr>
                        <a:t>RAZEM</a:t>
                      </a:r>
                      <a:endParaRPr lang="pl-PL" sz="2000" dirty="0">
                        <a:solidFill>
                          <a:schemeClr val="tx1"/>
                        </a:solidFill>
                        <a:effectLst/>
                        <a:latin typeface="Bahnschrift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53" marR="42753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effectLst/>
                          <a:latin typeface="Bahnschrift" panose="020B0502040204020203" pitchFamily="34" charset="0"/>
                        </a:rPr>
                        <a:t>633</a:t>
                      </a:r>
                      <a:endParaRPr lang="pl-PL" sz="2000" b="1" dirty="0">
                        <a:effectLst/>
                        <a:latin typeface="Bahnschrift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53" marR="42753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effectLst/>
                          <a:latin typeface="Bahnschrift" panose="020B0502040204020203" pitchFamily="34" charset="0"/>
                        </a:rPr>
                        <a:t>991</a:t>
                      </a:r>
                      <a:endParaRPr lang="pl-PL" sz="2000" b="1" dirty="0">
                        <a:effectLst/>
                        <a:latin typeface="Bahnschrift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53" marR="42753" marT="0" marB="0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effectLst/>
                          <a:latin typeface="Bahnschrift" panose="020B0502040204020203" pitchFamily="34" charset="0"/>
                        </a:rPr>
                        <a:t>163</a:t>
                      </a:r>
                      <a:endParaRPr lang="pl-PL" sz="2000" b="1" dirty="0">
                        <a:effectLst/>
                        <a:latin typeface="Bahnschrift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53" marR="42753" marT="0" marB="0">
                    <a:gradFill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100000">
                          <a:schemeClr val="lt2">
                            <a:tint val="96000"/>
                            <a:shade val="95000"/>
                            <a:satMod val="215000"/>
                            <a:lumMod val="80000"/>
                          </a:schemeClr>
                        </a:gs>
                      </a:gsLst>
                      <a:path path="circle">
                        <a:fillToRect l="50000" t="55000" r="125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effectLst/>
                          <a:latin typeface="Bahnschrift" panose="020B0502040204020203" pitchFamily="34" charset="0"/>
                        </a:rPr>
                        <a:t>1154</a:t>
                      </a:r>
                      <a:endParaRPr lang="pl-PL" sz="2000" b="1" dirty="0">
                        <a:effectLst/>
                        <a:latin typeface="Bahnschrift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53" marR="42753" marT="0" marB="0"/>
                </a:tc>
                <a:extLst>
                  <a:ext uri="{0D108BD9-81ED-4DB2-BD59-A6C34878D82A}">
                    <a16:rowId xmlns:a16="http://schemas.microsoft.com/office/drawing/2014/main" val="105717501"/>
                  </a:ext>
                </a:extLst>
              </a:tr>
            </a:tbl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979D996-48DF-458B-BF76-331206A2E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4413" y="6217920"/>
            <a:ext cx="452283" cy="365760"/>
          </a:xfrm>
        </p:spPr>
        <p:txBody>
          <a:bodyPr/>
          <a:lstStyle/>
          <a:p>
            <a:fld id="{9615DD86-CC97-4E7F-96A1-7C80DF0D4B2A}" type="slidenum">
              <a:rPr lang="pl-PL" smtClean="0"/>
              <a:t>22</a:t>
            </a:fld>
            <a:endParaRPr lang="pl-PL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9DB1C3C-C7BE-4ED9-80BB-271331B49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7636" y="105490"/>
            <a:ext cx="21672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1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altLang="pl-PL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0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1B142B-2B19-5360-7A80-79CE1F4C47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505A12-50C5-465B-0194-86A8F7930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660" y="108642"/>
            <a:ext cx="11995353" cy="757084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r>
              <a:rPr lang="pl-PL" sz="2800" cap="none" dirty="0">
                <a:solidFill>
                  <a:srgbClr val="002060"/>
                </a:solidFill>
              </a:rPr>
              <a:t>Wolne </a:t>
            </a:r>
            <a:r>
              <a:rPr lang="pl-PL" sz="2800" b="1" cap="none" dirty="0">
                <a:solidFill>
                  <a:srgbClr val="002060"/>
                </a:solidFill>
              </a:rPr>
              <a:t>miejsca pracy</a:t>
            </a:r>
            <a:br>
              <a:rPr lang="pl-PL" sz="2800" b="1" cap="none" dirty="0">
                <a:solidFill>
                  <a:srgbClr val="002060"/>
                </a:solidFill>
              </a:rPr>
            </a:br>
            <a:r>
              <a:rPr lang="pl-PL" sz="2800" cap="none" dirty="0">
                <a:solidFill>
                  <a:srgbClr val="002060"/>
                </a:solidFill>
              </a:rPr>
              <a:t>zgłoszone w miesiącu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4193665-E731-30C1-0A35-8CB595418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8877" y="6281224"/>
            <a:ext cx="403122" cy="365760"/>
          </a:xfrm>
        </p:spPr>
        <p:txBody>
          <a:bodyPr/>
          <a:lstStyle/>
          <a:p>
            <a:fld id="{9615DD86-CC97-4E7F-96A1-7C80DF0D4B2A}" type="slidenum">
              <a:rPr lang="pl-PL" smtClean="0"/>
              <a:t>23</a:t>
            </a:fld>
            <a:endParaRPr lang="pl-PL" dirty="0"/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D5E9FD38-DB76-526C-D956-F12FBE3860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683702"/>
              </p:ext>
            </p:extLst>
          </p:nvPr>
        </p:nvGraphicFramePr>
        <p:xfrm>
          <a:off x="98323" y="757084"/>
          <a:ext cx="11995353" cy="6100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5189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86000">
              <a:schemeClr val="accent5"/>
            </a:gs>
            <a:gs pos="96000">
              <a:schemeClr val="bg2"/>
            </a:gs>
            <a:gs pos="100000">
              <a:schemeClr val="accent2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9AA1E5-F005-4E39-9E16-FF95E9D45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289" y="274320"/>
            <a:ext cx="11513575" cy="843651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0">
                <a:schemeClr val="accent5"/>
              </a:gs>
              <a:gs pos="96000">
                <a:schemeClr val="bg2"/>
              </a:gs>
              <a:gs pos="100000">
                <a:schemeClr val="accent2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Praca za granicą – usługi sieci EURES</a:t>
            </a:r>
            <a:r>
              <a:rPr lang="pl-PL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endParaRPr lang="pl-P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17CA77-4E64-4C2E-8CA5-3CD7FD64D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302" y="1258529"/>
            <a:ext cx="11769213" cy="546673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Powiatowym Urzędzie Pracy w Wąbrzeźnie w ramach EURESu w okresie od 01 stycznia 2024 r.  do 31 grudnia 2024 r.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zarejestrowano 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972 wakatów  zagranicznych ofert pracy</a:t>
            </a:r>
            <a:r>
              <a:rPr lang="pl-PL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Nawiązano kontakty  z osobami bezrobotnymi i poszukującymi pracy - w sumie 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508 osób  uzyskało ogólną informację na temat sieci EURES.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Zorganizowano 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 spotkań </a:t>
            </a:r>
            <a:r>
              <a:rPr lang="pl-PL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informacyjnych dla 40 osób,  </a:t>
            </a:r>
            <a:r>
              <a:rPr lang="pl-PL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 tym 2 spotkania dla obywateli Ukrainy. </a:t>
            </a:r>
            <a:b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Cel spotkania : </a:t>
            </a:r>
            <a:r>
              <a:rPr lang="pl-PL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dostarczenie wiedzy o miejscach upowszechniania zagranicznych ofert pracy oraz zmieniających się przepisów prawnych dotyczących obywateli Ukrainy.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Ponadto </a:t>
            </a:r>
            <a:r>
              <a:rPr lang="pl-PL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informacje na temat EURES 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dla bezrobotnych, poszukujących pracy oraz pracodawców rozpowszechniane są poprzez umieszczenie </a:t>
            </a:r>
            <a:r>
              <a:rPr lang="pl-PL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stronie 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https://wabrzezno.praca.gov.pl/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acebooku</a:t>
            </a:r>
            <a:r>
              <a:rPr lang="pl-PL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telewizji kablowej, gablotach informacyjnych 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tut. Urzędu. </a:t>
            </a:r>
          </a:p>
          <a:p>
            <a:pPr marL="0" indent="0">
              <a:lnSpc>
                <a:spcPct val="150000"/>
              </a:lnSpc>
              <a:buNone/>
            </a:pPr>
            <a:b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44546DE-9244-4CC1-9F5B-68C868D15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DD86-CC97-4E7F-96A1-7C80DF0D4B2A}" type="slidenum">
              <a:rPr lang="pl-PL" smtClean="0"/>
              <a:t>24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22510ABB-C6C5-0515-02A5-0D2298BEA5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846" y="-53331"/>
            <a:ext cx="1317018" cy="1689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4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5000"/>
                <a:lumOff val="95000"/>
              </a:schemeClr>
            </a:gs>
            <a:gs pos="0">
              <a:schemeClr val="accent4">
                <a:lumMod val="40000"/>
                <a:lumOff val="60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4DF6CC-D29A-A981-CB1D-F5DA50B64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891" y="804672"/>
            <a:ext cx="5474724" cy="2704436"/>
          </a:xfrm>
          <a:gradFill>
            <a:gsLst>
              <a:gs pos="46000">
                <a:schemeClr val="accent2">
                  <a:lumMod val="40000"/>
                  <a:lumOff val="60000"/>
                </a:schemeClr>
              </a:gs>
              <a:gs pos="100000">
                <a:schemeClr val="accent3">
                  <a:tint val="82000"/>
                  <a:satMod val="109000"/>
                  <a:lumMod val="103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Cudzoziemcy a praca</a:t>
            </a:r>
            <a:br>
              <a:rPr lang="pl-PL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pl-PL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terenie </a:t>
            </a:r>
            <a:br>
              <a:rPr lang="pl-PL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powiatu wąbrzeskiego </a:t>
            </a:r>
            <a:b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002DEA-0573-FD0F-32BB-D19F6F7F4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1387" y="148492"/>
            <a:ext cx="5580182" cy="6611816"/>
          </a:xfrm>
        </p:spPr>
        <p:txBody>
          <a:bodyPr>
            <a:normAutofit fontScale="47500" lnSpcReduction="20000"/>
          </a:bodyPr>
          <a:lstStyle/>
          <a:p>
            <a:pPr marL="342900" indent="-342900">
              <a:lnSpc>
                <a:spcPct val="150000"/>
              </a:lnSpc>
              <a:spcAft>
                <a:spcPts val="1000"/>
              </a:spcAft>
              <a:buFont typeface="Arial Black" panose="020B0A04020102020204" pitchFamily="34" charset="0"/>
              <a:buAutoNum type="alphaUcPeriod"/>
            </a:pPr>
            <a:r>
              <a:rPr lang="pl-PL" sz="3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Oświadczenia o powierzeniu pracy cudzoziemcowi:</a:t>
            </a:r>
            <a:br>
              <a:rPr lang="pl-PL" sz="3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900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→</a:t>
            </a:r>
            <a:r>
              <a:rPr lang="pl-PL" sz="29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pl-PL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Liczba przyjętych spraw: </a:t>
            </a:r>
            <a:r>
              <a:rPr lang="pl-PL" sz="29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oświadczenia </a:t>
            </a:r>
            <a:r>
              <a:rPr lang="pl-PL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pl-PL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900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→ </a:t>
            </a:r>
            <a:r>
              <a:rPr lang="pl-PL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Liczba wpisanych do ewidencji to</a:t>
            </a:r>
            <a:r>
              <a:rPr lang="pl-PL" sz="29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oświadczenia</a:t>
            </a:r>
            <a:r>
              <a:rPr lang="pl-PL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które dotyczyły prac dla obywateli:</a:t>
            </a:r>
            <a:br>
              <a:rPr lang="pl-PL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9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Ukrainy – 2, Białorusi  – 2.</a:t>
            </a:r>
            <a:endParaRPr lang="pl-PL" sz="29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pl-PL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pl-PL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l-PL" sz="29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Praca sezonowa </a:t>
            </a:r>
            <a:br>
              <a:rPr lang="pl-PL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→</a:t>
            </a:r>
            <a:r>
              <a:rPr lang="pl-PL" sz="28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pl-PL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Liczba przyjętych spraw: </a:t>
            </a:r>
            <a:r>
              <a:rPr lang="pl-PL" sz="29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wniosków</a:t>
            </a:r>
            <a:r>
              <a:rPr lang="pl-PL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pl-PL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900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→  </a:t>
            </a:r>
            <a:r>
              <a:rPr lang="pl-PL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Liczba wydanych zezwoleń: </a:t>
            </a:r>
            <a:r>
              <a:rPr lang="pl-PL" sz="29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br>
              <a:rPr lang="pl-PL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pl-PL" sz="34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l-PL" sz="34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pl-PL" sz="3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Powiadomienia o podjęciu pracy przez cudzoziemca:</a:t>
            </a:r>
            <a:br>
              <a:rPr lang="pl-PL" sz="3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9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900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→</a:t>
            </a:r>
            <a:r>
              <a:rPr lang="pl-PL" sz="29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pl-PL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Liczba przyjętych spraw: </a:t>
            </a:r>
            <a:r>
              <a:rPr lang="pl-PL" sz="29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pl-PL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pl-PL" sz="3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  </a:t>
            </a:r>
            <a:r>
              <a:rPr lang="pl-PL" sz="3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Informacje Starosty</a:t>
            </a:r>
            <a:r>
              <a:rPr lang="pl-PL" sz="3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temat możliwości zaspokojenia potrzeb kadrowych podmiotu powierzającego wykonanie pracy cudzoziemcowi określonych w art. 87 ust. 1 pkt 1-11 ustawy o promocji zatrudnienia </a:t>
            </a:r>
            <a:br>
              <a:rPr lang="pl-PL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instytucjach rynku pracy, zarejestrowanych jako osoby bezrobotne lub poszukujące pracy – tj. dotyczy </a:t>
            </a:r>
            <a:r>
              <a:rPr lang="pl-PL" sz="29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l-PL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9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ofert pracy </a:t>
            </a:r>
            <a:r>
              <a:rPr lang="pl-PL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wydano </a:t>
            </a:r>
            <a:r>
              <a:rPr lang="pl-PL" sz="29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pl-PL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9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egzemplarze  informacji</a:t>
            </a:r>
            <a:r>
              <a:rPr lang="pl-PL" sz="2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D7F3D7A-7D10-6C6C-B28E-9728FDC2F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0" y="3907692"/>
            <a:ext cx="6096000" cy="1774093"/>
          </a:xfrm>
        </p:spPr>
        <p:txBody>
          <a:bodyPr>
            <a:normAutofit/>
          </a:bodyPr>
          <a:lstStyle/>
          <a:p>
            <a:endParaRPr lang="pl-PL" sz="3200" dirty="0">
              <a:latin typeface="Arial Black" panose="020B0A04020102020204" pitchFamily="34" charset="0"/>
            </a:endParaRPr>
          </a:p>
          <a:p>
            <a:r>
              <a:rPr lang="pl-PL" sz="2800" dirty="0">
                <a:latin typeface="Arial Black" panose="020B0A04020102020204" pitchFamily="34" charset="0"/>
              </a:rPr>
              <a:t>01.01.2024 r. - 31.12.2024 r.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482EAE8-0893-CA18-9001-44D3A7439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DD86-CC97-4E7F-96A1-7C80DF0D4B2A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326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40EF4A-678E-8717-8647-5C1CA127DF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B923B45A-A95F-7052-F258-713D36A7F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07" y="1"/>
            <a:ext cx="11947202" cy="633045"/>
          </a:xfrm>
          <a:gradFill>
            <a:gsLst>
              <a:gs pos="0">
                <a:schemeClr val="accent2">
                  <a:lumMod val="5000"/>
                  <a:lumOff val="95000"/>
                </a:schemeClr>
              </a:gs>
              <a:gs pos="0">
                <a:schemeClr val="accent4">
                  <a:lumMod val="40000"/>
                  <a:lumOff val="60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bg2"/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pl-PL" dirty="0">
                <a:solidFill>
                  <a:schemeClr val="tx2"/>
                </a:solidFill>
              </a:rPr>
              <a:t>Realizacja poradnictwa zawodowego</a:t>
            </a:r>
            <a:br>
              <a:rPr lang="pl-PL" dirty="0"/>
            </a:br>
            <a:r>
              <a:rPr lang="pl-PL" sz="2000" b="1" cap="none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okresie od</a:t>
            </a:r>
            <a:r>
              <a:rPr lang="pl-PL" sz="20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01.01.2024 </a:t>
            </a:r>
            <a:r>
              <a:rPr lang="pl-PL" sz="1600" b="1" cap="none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pl-PL" sz="20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2000" b="1" cap="none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pl-PL" sz="20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31.12.2024 </a:t>
            </a:r>
            <a:r>
              <a:rPr lang="pl-PL" sz="2000" b="1" cap="none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pl-PL" sz="20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644E6D90-F453-C095-40BA-5A85731E66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962110"/>
              </p:ext>
            </p:extLst>
          </p:nvPr>
        </p:nvGraphicFramePr>
        <p:xfrm>
          <a:off x="156308" y="633047"/>
          <a:ext cx="11947202" cy="618341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5259848">
                  <a:extLst>
                    <a:ext uri="{9D8B030D-6E8A-4147-A177-3AD203B41FA5}">
                      <a16:colId xmlns:a16="http://schemas.microsoft.com/office/drawing/2014/main" val="3930362684"/>
                    </a:ext>
                  </a:extLst>
                </a:gridCol>
                <a:gridCol w="1132831">
                  <a:extLst>
                    <a:ext uri="{9D8B030D-6E8A-4147-A177-3AD203B41FA5}">
                      <a16:colId xmlns:a16="http://schemas.microsoft.com/office/drawing/2014/main" val="164276240"/>
                    </a:ext>
                  </a:extLst>
                </a:gridCol>
                <a:gridCol w="5554523">
                  <a:extLst>
                    <a:ext uri="{9D8B030D-6E8A-4147-A177-3AD203B41FA5}">
                      <a16:colId xmlns:a16="http://schemas.microsoft.com/office/drawing/2014/main" val="2968875476"/>
                    </a:ext>
                  </a:extLst>
                </a:gridCol>
              </a:tblGrid>
              <a:tr h="272435">
                <a:tc>
                  <a:txBody>
                    <a:bodyPr/>
                    <a:lstStyle/>
                    <a:p>
                      <a:pPr algn="l"/>
                      <a:r>
                        <a:rPr lang="pl-PL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Formy wsparcia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Liczba osób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Uczestnicy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890974"/>
                  </a:ext>
                </a:extLst>
              </a:tr>
              <a:tr h="272435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pl-PL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Porady indywidualne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 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Bezrobotni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299177"/>
                  </a:ext>
                </a:extLst>
              </a:tr>
              <a:tr h="408652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pl-PL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Konsultacji indywidualne z przedstawicielami Mobilnego Punktu Informacyjnego Funduszy Europejskich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Przyszli przedsiębiorcy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372310"/>
                  </a:ext>
                </a:extLst>
              </a:tr>
              <a:tr h="272435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pl-PL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Poradnictwo grupowe w ramach zajęcia na temat: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 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872180"/>
                  </a:ext>
                </a:extLst>
              </a:tr>
              <a:tr h="272435">
                <a:tc>
                  <a:txBody>
                    <a:bodyPr/>
                    <a:lstStyle/>
                    <a:p>
                      <a:pPr marL="742950" lvl="1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pl-PL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„ Kompetencje cyfrowe”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30.r.z. o niskich i przeciętnych umiejętnościach cyfrowych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30559"/>
                  </a:ext>
                </a:extLst>
              </a:tr>
              <a:tr h="272435">
                <a:tc>
                  <a:txBody>
                    <a:bodyPr/>
                    <a:lstStyle/>
                    <a:p>
                      <a:pPr marL="742950" lvl="1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pl-PL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„Jak odnaleźć się we współczesnym rynku pracy”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 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Długotrwale bezrobotni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699963"/>
                  </a:ext>
                </a:extLst>
              </a:tr>
              <a:tr h="272435">
                <a:tc>
                  <a:txBody>
                    <a:bodyPr/>
                    <a:lstStyle/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pl-PL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„Metody poszukiwania pracy”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 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Osoby z Ukrainy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28387"/>
                  </a:ext>
                </a:extLst>
              </a:tr>
              <a:tr h="272435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l-PL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Informacja grupowa na temat: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731281"/>
                  </a:ext>
                </a:extLst>
              </a:tr>
              <a:tr h="272435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pl-PL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</a:t>
                      </a:r>
                      <a:r>
                        <a:rPr lang="pl-PL" sz="1200" b="0" i="1" dirty="0"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Usługi Powiatowego Urzędu Pracy”</a:t>
                      </a:r>
                      <a:endParaRPr lang="pl-PL" sz="1200" b="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Bezrobotni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392488"/>
                  </a:ext>
                </a:extLst>
              </a:tr>
              <a:tr h="272435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pl-PL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„Niepełnosprawni na rynku pracy”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Bezrobotni osoby z niepełnosprawnością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248613"/>
                  </a:ext>
                </a:extLst>
              </a:tr>
              <a:tr h="272435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pl-PL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„Młodzi na rynku pracy”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Absolwenci szkół wchodzące na rynek pracy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107583"/>
                  </a:ext>
                </a:extLst>
              </a:tr>
              <a:tr h="272435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pl-PL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„Krajowy rynek pracy – źródła ofert pracy i oczekiwania pracodawców”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Bezrobotni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233972"/>
                  </a:ext>
                </a:extLst>
              </a:tr>
              <a:tr h="285538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pl-PL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„Projekt Kierunek – Rozwój”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Osoby chętne </a:t>
                      </a:r>
                      <a:r>
                        <a:rPr lang="pl-PL" sz="1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własnej inicjatywy </a:t>
                      </a:r>
                      <a:r>
                        <a:rPr lang="pl-PL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podwyższać kompetencje lub kwalifikacje zawodowe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280385"/>
                  </a:ext>
                </a:extLst>
              </a:tr>
              <a:tr h="423788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pl-PL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„Procedura otwarcia firmy oraz sposoby opodatkowania” (spotkanie z przedstawicielami Urzędu Skarbowego w Wąbrzeźnie)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Bezrobotni</a:t>
                      </a:r>
                    </a:p>
                    <a:p>
                      <a:endParaRPr lang="pl-PL" sz="11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998974"/>
                  </a:ext>
                </a:extLst>
              </a:tr>
              <a:tr h="423788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pl-PL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„Aktywizacja zawodowa osób do 25 r.ż.” (spotkanie z przedstawicielem Kujawsko-Pomorskiej Wojewódzkiej Komendy OHP)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Młodzież w wieku 16-25 lat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314549"/>
                  </a:ext>
                </a:extLst>
              </a:tr>
              <a:tr h="257300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pl-PL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„Charakterystyka lokalnego rynku pracy – barometr zawodów”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Bezrobotni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4187891"/>
                  </a:ext>
                </a:extLst>
              </a:tr>
              <a:tr h="257300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pl-PL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„Projekt dla osób zwolnionych z przyczyn zakładu pracy”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Bezrobotni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484330"/>
                  </a:ext>
                </a:extLst>
              </a:tr>
              <a:tr h="756764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l-PL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Spotkanie z doradcą zawodowym.  Młodzież ucząca się -– </a:t>
                      </a:r>
                      <a:r>
                        <a:rPr lang="pl-PL" sz="12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informacja o zawodach, poznanie własnych preferencji zawodowych oraz predyspozycji zawodowych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436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Uczniowie Szkół Podstawowych: w Myśliwcu, Zieleniu oraz Ośrodka Szkolno-Wychowawczego we Wroniu.</a:t>
                      </a:r>
                    </a:p>
                    <a:p>
                      <a:r>
                        <a:rPr lang="pl-PL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Uczniowie Szkól ponadpodstawowych: Liceum Ogólnokształcące w Wąbrzeźnie oraz Zespół Szkól w Wąbrzeźnie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392617"/>
                  </a:ext>
                </a:extLst>
              </a:tr>
              <a:tr h="261188">
                <a:tc>
                  <a:txBody>
                    <a:bodyPr/>
                    <a:lstStyle/>
                    <a:p>
                      <a:pPr algn="r"/>
                      <a:r>
                        <a:rPr lang="pl-PL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Ogółem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936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514641"/>
                  </a:ext>
                </a:extLst>
              </a:tr>
            </a:tbl>
          </a:graphicData>
        </a:graphic>
      </p:graphicFrame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E0B5254F-E9AE-AD18-A2B5-5483DFFCF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62155" y="6510215"/>
            <a:ext cx="273538" cy="226646"/>
          </a:xfrm>
        </p:spPr>
        <p:txBody>
          <a:bodyPr/>
          <a:lstStyle/>
          <a:p>
            <a:fld id="{9615DD86-CC97-4E7F-96A1-7C80DF0D4B2A}" type="slidenum">
              <a:rPr lang="pl-PL" smtClean="0"/>
              <a:t>26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4974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AEE3D9-E1B6-1734-7F17-9C34F7A51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16" y="964692"/>
            <a:ext cx="11980984" cy="709295"/>
          </a:xfrm>
          <a:gradFill>
            <a:gsLst>
              <a:gs pos="0">
                <a:schemeClr val="bg2"/>
              </a:gs>
              <a:gs pos="74000">
                <a:schemeClr val="bg1"/>
              </a:gs>
              <a:gs pos="94000">
                <a:schemeClr val="accent5">
                  <a:lumMod val="20000"/>
                  <a:lumOff val="8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1800" b="1" kern="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Fundusze Europejskie dla Kujaw i Pomorza 2021-2027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AAD4DF-6BDD-218B-28AA-CC8658980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1599" y="1673987"/>
            <a:ext cx="5650271" cy="50208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 realizacji projektu</a:t>
            </a:r>
          </a:p>
          <a:p>
            <a:pPr marL="0" indent="0"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FUNDUSZ - </a:t>
            </a: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Europejski Fundusz Społeczny+</a:t>
            </a:r>
          </a:p>
          <a:p>
            <a:pPr marL="0" indent="0"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PROGRAM - </a:t>
            </a: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Fundusze Europejskie dla Kujaw i Pomorza </a:t>
            </a:r>
            <a:b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pl-PL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2021-2027</a:t>
            </a:r>
          </a:p>
          <a:p>
            <a:pPr marL="0" indent="0"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PRIORYTET - </a:t>
            </a: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Fundusze Europejskie na Wsparcie w Obszarze Rynku Pracy, Edukacji i Włączenia Społecznego </a:t>
            </a:r>
          </a:p>
          <a:p>
            <a:pPr marL="0" indent="0">
              <a:buNone/>
            </a:pPr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DZIAŁANIE - </a:t>
            </a: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Podniesienie Aktywności Zawodowej Klientów Publicznych Służb Zatrudnienia</a:t>
            </a:r>
          </a:p>
          <a:p>
            <a:pPr marL="41910" indent="0" algn="just">
              <a:spcAft>
                <a:spcPts val="800"/>
              </a:spcAft>
              <a:buNone/>
            </a:pPr>
            <a:r>
              <a:rPr lang="pl-PL" b="1" i="1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Tytuł: </a:t>
            </a:r>
            <a:r>
              <a:rPr lang="pl-PL" b="1" i="1" kern="1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Podniesienie aktywności zawodowej klientów publicznych służb zatrudnienia – PUP w Wąbrzeźnie (I)</a:t>
            </a:r>
            <a:br>
              <a:rPr lang="pl-PL" b="1" i="1" kern="1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7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 ma na celu </a:t>
            </a:r>
            <a:r>
              <a:rPr lang="pl-PL" sz="1700" b="1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poprawę dostępu do zatrudnienia                    i działań aktywizujących dla wszystkich osób poszukujących pracy</a:t>
            </a:r>
            <a:r>
              <a:rPr lang="pl-PL" sz="17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w szczególności osób młodych, zwłaszcza poprzez wdrażanie gwarancji dla młodzieży, długotrwale bezrobotnych oraz grup znajdujących się w niekorzystnej sytuacji na rynku pracy, jak również dla osób biernych zawodowo, a także poprzez promowanie samozatrudnienia i ekonomii społecznej.</a:t>
            </a:r>
          </a:p>
          <a:p>
            <a:pPr marL="4191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pl-PL" sz="1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14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44773A8-3D0E-4F61-E90B-F43F2E932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33884" y="1673987"/>
            <a:ext cx="6456516" cy="502085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1800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Okres realizacji: </a:t>
            </a:r>
            <a:r>
              <a:rPr lang="pl-PL" sz="1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sz="1800" i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01.01.2023-31.12.2024</a:t>
            </a:r>
            <a:r>
              <a:rPr lang="pl-PL" sz="1800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Wydatki ogółem </a:t>
            </a:r>
            <a:r>
              <a:rPr lang="pl-PL" sz="1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- 3 005 885,66 zł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Dofinansowanie  UE  -  </a:t>
            </a:r>
            <a:r>
              <a:rPr lang="pl-PL" sz="1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2 555 002,82 zł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Planowana Liczba uczestników </a:t>
            </a:r>
            <a:r>
              <a:rPr lang="pl-PL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projektu </a:t>
            </a:r>
            <a:r>
              <a:rPr lang="pl-PL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objętych wsparciem</a:t>
            </a:r>
            <a:r>
              <a:rPr lang="pl-PL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- 206 </a:t>
            </a:r>
            <a:r>
              <a:rPr lang="pl-PL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osób </a:t>
            </a:r>
          </a:p>
          <a:p>
            <a:pPr marL="327660" indent="-285750">
              <a:lnSpc>
                <a:spcPct val="11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800" b="1" u="sng" kern="1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 realizacji projektu </a:t>
            </a:r>
            <a:r>
              <a:rPr lang="pl-PL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pl-PL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dzień </a:t>
            </a:r>
            <a:r>
              <a:rPr lang="pl-PL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31.12.2024: </a:t>
            </a:r>
            <a:br>
              <a:rPr lang="pl-PL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pl-PL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Liczba uczestników </a:t>
            </a:r>
            <a:r>
              <a:rPr lang="pl-PL" sz="1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pl-PL" sz="18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210 osób </a:t>
            </a:r>
            <a:br>
              <a:rPr lang="pl-PL" sz="18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pl-PL" sz="18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Wydatkowanie</a:t>
            </a:r>
            <a:r>
              <a:rPr lang="pl-PL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wynosi </a:t>
            </a:r>
            <a:r>
              <a:rPr lang="pl-PL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2 963 651,46 zł,  </a:t>
            </a:r>
            <a:r>
              <a:rPr lang="pl-PL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 stanowi </a:t>
            </a:r>
            <a:r>
              <a:rPr lang="pl-PL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98,59%.  </a:t>
            </a:r>
            <a:br>
              <a:rPr lang="pl-PL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kern="1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pl-PL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Liczba osób skierowanych </a:t>
            </a:r>
            <a:r>
              <a:rPr lang="pl-PL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poszczególne formy wsparcia: </a:t>
            </a:r>
            <a:br>
              <a:rPr lang="pl-PL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b="1" kern="1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-</a:t>
            </a:r>
            <a:r>
              <a:rPr lang="pl-PL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Staże – </a:t>
            </a:r>
            <a:r>
              <a:rPr lang="pl-PL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61 osób</a:t>
            </a:r>
            <a:br>
              <a:rPr lang="pl-PL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pl-PL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Prace interwencyjne – </a:t>
            </a:r>
            <a:r>
              <a:rPr lang="pl-PL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103 osoby</a:t>
            </a:r>
            <a:br>
              <a:rPr lang="pl-PL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- </a:t>
            </a:r>
            <a:r>
              <a:rPr lang="pl-PL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Jednorazowe środki na podjęcie działalności gospodarczej  -</a:t>
            </a:r>
            <a:r>
              <a:rPr lang="pl-PL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 osób</a:t>
            </a:r>
            <a:br>
              <a:rPr lang="pl-PL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- </a:t>
            </a:r>
            <a:r>
              <a:rPr lang="pl-PL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Doposażenie / wyposażenia stanowisk pracy – </a:t>
            </a:r>
            <a:r>
              <a:rPr lang="pl-PL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  <a:r>
              <a:rPr lang="pl-PL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osób</a:t>
            </a:r>
            <a:br>
              <a:rPr lang="pl-PL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- </a:t>
            </a:r>
            <a:r>
              <a:rPr lang="pl-PL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Bon na zasiedlenie – </a:t>
            </a:r>
            <a:r>
              <a:rPr lang="pl-PL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 osób 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232A55F-2E27-C4C4-8401-411BB7D61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31560" y="6217920"/>
            <a:ext cx="458839" cy="365760"/>
          </a:xfrm>
        </p:spPr>
        <p:txBody>
          <a:bodyPr/>
          <a:lstStyle/>
          <a:p>
            <a:fld id="{9615DD86-CC97-4E7F-96A1-7C80DF0D4B2A}" type="slidenum">
              <a:rPr lang="pl-PL" smtClean="0"/>
              <a:t>27</a:t>
            </a:fld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DB691FB-4759-8D76-299D-287652A230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6" y="163159"/>
            <a:ext cx="11980984" cy="709295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4000">
                <a:schemeClr val="accent5">
                  <a:lumMod val="60000"/>
                  <a:lumOff val="40000"/>
                </a:schemeClr>
              </a:gs>
              <a:gs pos="83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9788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D01B6899-E887-80B4-C93D-BEBBE2700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6142" y="758094"/>
            <a:ext cx="5627542" cy="121138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600" b="1" i="0" u="none" strike="noStrike" dirty="0">
                <a:effectLst/>
                <a:latin typeface="Times New Roman" panose="02020603050405020304" pitchFamily="18" charset="0"/>
              </a:rPr>
              <a:t>PROGRAMÓW </a:t>
            </a:r>
            <a:br>
              <a:rPr lang="pl-PL" sz="2600" b="1" i="0" u="none" strike="noStrike" dirty="0">
                <a:effectLst/>
                <a:latin typeface="Times New Roman" panose="02020603050405020304" pitchFamily="18" charset="0"/>
              </a:rPr>
            </a:br>
            <a:r>
              <a:rPr lang="pl-PL" sz="2600" b="1" i="0" u="none" strike="noStrike" dirty="0">
                <a:effectLst/>
                <a:latin typeface="Times New Roman" panose="02020603050405020304" pitchFamily="18" charset="0"/>
              </a:rPr>
              <a:t>NA RZECZ PRZECIWDZIAŁANIA BEZROBOCIU W 2024 ROKU</a:t>
            </a:r>
          </a:p>
          <a:p>
            <a:pPr algn="r"/>
            <a:r>
              <a:rPr lang="pl-PL" sz="2600" b="1" i="0" u="none" strike="noStrike" cap="none" dirty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</a:rPr>
              <a:t>stan na </a:t>
            </a:r>
            <a:r>
              <a:rPr lang="pl-PL" sz="2600" b="1" cap="none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</a:rPr>
              <a:t>31</a:t>
            </a:r>
            <a:r>
              <a:rPr lang="pl-PL" sz="2600" b="1" i="0" u="none" strike="noStrike" cap="none" dirty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</a:rPr>
              <a:t>.12.2024 r.  </a:t>
            </a:r>
            <a:endParaRPr lang="pl-PL" sz="2600" cap="none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0" name="Symbol zastępczy zawartości 9">
            <a:extLst>
              <a:ext uri="{FF2B5EF4-FFF2-40B4-BE49-F238E27FC236}">
                <a16:creationId xmlns:a16="http://schemas.microsoft.com/office/drawing/2014/main" id="{82453DAD-A9D9-5C75-3416-EB7C675E7E2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03366535"/>
              </p:ext>
            </p:extLst>
          </p:nvPr>
        </p:nvGraphicFramePr>
        <p:xfrm>
          <a:off x="226140" y="1969478"/>
          <a:ext cx="5627541" cy="47868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9368">
                  <a:extLst>
                    <a:ext uri="{9D8B030D-6E8A-4147-A177-3AD203B41FA5}">
                      <a16:colId xmlns:a16="http://schemas.microsoft.com/office/drawing/2014/main" val="4167914183"/>
                    </a:ext>
                  </a:extLst>
                </a:gridCol>
                <a:gridCol w="1678321">
                  <a:extLst>
                    <a:ext uri="{9D8B030D-6E8A-4147-A177-3AD203B41FA5}">
                      <a16:colId xmlns:a16="http://schemas.microsoft.com/office/drawing/2014/main" val="3995751650"/>
                    </a:ext>
                  </a:extLst>
                </a:gridCol>
                <a:gridCol w="2799852">
                  <a:extLst>
                    <a:ext uri="{9D8B030D-6E8A-4147-A177-3AD203B41FA5}">
                      <a16:colId xmlns:a16="http://schemas.microsoft.com/office/drawing/2014/main" val="1992219846"/>
                    </a:ext>
                  </a:extLst>
                </a:gridCol>
              </a:tblGrid>
              <a:tr h="39076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Decyzja</a:t>
                      </a:r>
                      <a:endParaRPr lang="pl-PL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0" marR="2930" marT="293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Kwota </a:t>
                      </a:r>
                      <a:endParaRPr lang="pl-PL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0" marR="2930" marT="293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Źródło</a:t>
                      </a:r>
                      <a:endParaRPr lang="pl-PL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0" marR="2930" marT="293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20164"/>
                  </a:ext>
                </a:extLst>
              </a:tr>
              <a:tr h="89349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Decyzja MRPiPS </a:t>
                      </a:r>
                      <a:b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dnia 15 marca 2024 r.                      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0" marR="2930" marT="293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3 511 819,22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0" marR="2930" marT="293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Środki Funduszu Pracy na finansowanie programów na rzecz promocji zatrudnienia, łagodzenia skutków bezrobocia i aktywizacji  zawodowej,   </a:t>
                      </a:r>
                      <a:r>
                        <a:rPr lang="pl-PL" sz="1200" b="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tym:</a:t>
                      </a:r>
                    </a:p>
                  </a:txBody>
                  <a:tcPr marL="2930" marR="2930" marT="293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982122"/>
                  </a:ext>
                </a:extLst>
              </a:tr>
              <a:tr h="38834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2 238 876,74</a:t>
                      </a:r>
                      <a:endParaRPr lang="pl-PL" sz="12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0" marR="2930" marT="293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- w ramach algorytmu</a:t>
                      </a:r>
                      <a:endParaRPr lang="pl-PL" sz="12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0" marR="2930" marT="293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536731"/>
                  </a:ext>
                </a:extLst>
              </a:tr>
              <a:tr h="36720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1 272 942,48</a:t>
                      </a:r>
                      <a:endParaRPr lang="pl-PL" sz="12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0" marR="2930" marT="293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l-PL" sz="12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- w ramach Regionalnego Programu 2021-2027</a:t>
                      </a:r>
                      <a:endParaRPr lang="pl-PL" sz="1200" b="0" i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0" marR="2930" marT="293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837014"/>
                  </a:ext>
                </a:extLst>
              </a:tr>
              <a:tr h="89349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Decyzja MRPiPS</a:t>
                      </a:r>
                      <a:b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dnia 10 czerwca 2024 r.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0" marR="2930" marT="293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156 750,00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0" marR="2930" marT="293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Rezerwa środków Funduszu Pracy na finansowanie programów aktywizacji bezrobotnych w regionach wysokiego bezrobocia  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0" marR="2930" marT="293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422804"/>
                  </a:ext>
                </a:extLst>
              </a:tr>
              <a:tr h="89349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Decyzja MRPiPS </a:t>
                      </a:r>
                      <a:b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dnia 14 sierpnia 2024 r.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0" marR="2930" marT="293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257 050,00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0" marR="2930" marT="293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Rezerwa środków Funduszu Pracy na finansowanie programów aktywizacji bezrobotnych w regionach wysokiego bezrobocia  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0" marR="2930" marT="293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310538"/>
                  </a:ext>
                </a:extLst>
              </a:tr>
              <a:tr h="467346"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RAZEM</a:t>
                      </a:r>
                      <a:endParaRPr lang="pl-PL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0" marR="2930" marT="293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3 925 619,22</a:t>
                      </a:r>
                      <a:endParaRPr lang="pl-PL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0" marR="2930" marT="293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0" marR="2930" marT="2930" marB="0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456080"/>
                  </a:ext>
                </a:extLst>
              </a:tr>
              <a:tr h="467346">
                <a:tc gridSpan="3">
                  <a:txBody>
                    <a:bodyPr/>
                    <a:lstStyle/>
                    <a:p>
                      <a:pPr algn="r" fontAlgn="ctr"/>
                      <a:r>
                        <a:rPr lang="pl-PL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ŁĄCZNIE PRZYZNANE ŚRODKI:</a:t>
                      </a:r>
                      <a:r>
                        <a:rPr lang="pl-PL" sz="2000" dirty="0"/>
                        <a:t> </a:t>
                      </a:r>
                      <a:endParaRPr lang="pl-PL" sz="2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0" marR="2930" marT="293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l-PL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0" marR="2930" marT="293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0" marR="2930" marT="2930" marB="0"/>
                </a:tc>
                <a:extLst>
                  <a:ext uri="{0D108BD9-81ED-4DB2-BD59-A6C34878D82A}">
                    <a16:rowId xmlns:a16="http://schemas.microsoft.com/office/drawing/2014/main" val="3964260686"/>
                  </a:ext>
                </a:extLst>
              </a:tr>
            </a:tbl>
          </a:graphicData>
        </a:graphic>
      </p:graphicFrame>
      <p:graphicFrame>
        <p:nvGraphicFramePr>
          <p:cNvPr id="11" name="Symbol zastępczy zawartości 10">
            <a:extLst>
              <a:ext uri="{FF2B5EF4-FFF2-40B4-BE49-F238E27FC236}">
                <a16:creationId xmlns:a16="http://schemas.microsoft.com/office/drawing/2014/main" id="{A0C76984-8046-6AFB-E306-87210F7994C5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705759118"/>
              </p:ext>
            </p:extLst>
          </p:nvPr>
        </p:nvGraphicFramePr>
        <p:xfrm>
          <a:off x="5978768" y="1969476"/>
          <a:ext cx="5544639" cy="47868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7815">
                  <a:extLst>
                    <a:ext uri="{9D8B030D-6E8A-4147-A177-3AD203B41FA5}">
                      <a16:colId xmlns:a16="http://schemas.microsoft.com/office/drawing/2014/main" val="2485612442"/>
                    </a:ext>
                  </a:extLst>
                </a:gridCol>
                <a:gridCol w="1272754">
                  <a:extLst>
                    <a:ext uri="{9D8B030D-6E8A-4147-A177-3AD203B41FA5}">
                      <a16:colId xmlns:a16="http://schemas.microsoft.com/office/drawing/2014/main" val="3629508326"/>
                    </a:ext>
                  </a:extLst>
                </a:gridCol>
                <a:gridCol w="2814070">
                  <a:extLst>
                    <a:ext uri="{9D8B030D-6E8A-4147-A177-3AD203B41FA5}">
                      <a16:colId xmlns:a16="http://schemas.microsoft.com/office/drawing/2014/main" val="1894568893"/>
                    </a:ext>
                  </a:extLst>
                </a:gridCol>
              </a:tblGrid>
              <a:tr h="42613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Decyzja</a:t>
                      </a:r>
                      <a:endParaRPr lang="pl-PL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2" marR="2932" marT="293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Kwota</a:t>
                      </a:r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2" marR="2932" marT="293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Źródło</a:t>
                      </a:r>
                      <a:endParaRPr lang="pl-PL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2" marR="2932" marT="2932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271420"/>
                  </a:ext>
                </a:extLst>
              </a:tr>
              <a:tr h="164927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Decyzja MRPiPS </a:t>
                      </a:r>
                      <a:b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dnia  27 grudnia 2023 r.                       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2" marR="2932" marT="2932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185 200,00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2" marR="2932" marT="2932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Środki w ramach Krajowego Funduszu Szkoleniowego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2" marR="2932" marT="2932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574450"/>
                  </a:ext>
                </a:extLst>
              </a:tr>
              <a:tr h="180710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Decyzja MRPiPS </a:t>
                      </a:r>
                      <a:b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dnia 4 września 2024 r.             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2" marR="2932" marT="2932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50 000,00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2" marR="2932" marT="2932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Rezerwa środków Krajowego Funduszu Szkoleniowego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2" marR="2932" marT="2932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522559"/>
                  </a:ext>
                </a:extLst>
              </a:tr>
              <a:tr h="465585"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RAZEM</a:t>
                      </a:r>
                      <a:endParaRPr lang="pl-PL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2" marR="2932" marT="2932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235 200,00</a:t>
                      </a:r>
                      <a:endParaRPr lang="pl-PL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2" marR="2932" marT="2932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32" marR="2932" marT="2932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961352"/>
                  </a:ext>
                </a:extLst>
              </a:tr>
              <a:tr h="43871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l-PL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4 160 819,22</a:t>
                      </a:r>
                      <a:r>
                        <a:rPr lang="pl-PL" sz="2000" dirty="0"/>
                        <a:t> </a:t>
                      </a:r>
                      <a:endParaRPr lang="pl-PL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32" marR="2932" marT="2932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pl-PL" sz="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32" marR="2932" marT="2932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l-PL" sz="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32" marR="2932" marT="2932" marB="0" anchor="ctr"/>
                </a:tc>
                <a:extLst>
                  <a:ext uri="{0D108BD9-81ED-4DB2-BD59-A6C34878D82A}">
                    <a16:rowId xmlns:a16="http://schemas.microsoft.com/office/drawing/2014/main" val="3077243802"/>
                  </a:ext>
                </a:extLst>
              </a:tr>
            </a:tbl>
          </a:graphicData>
        </a:graphic>
      </p:graphicFrame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B23D27B3-E512-4EB2-5C31-B7892D3C9E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78768" y="758094"/>
            <a:ext cx="5544639" cy="121138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600" b="1" i="0" u="none" strike="noStrike" dirty="0">
                <a:effectLst/>
                <a:latin typeface="Times New Roman" panose="02020603050405020304" pitchFamily="18" charset="0"/>
              </a:rPr>
              <a:t>ZADAŃ </a:t>
            </a:r>
            <a:br>
              <a:rPr lang="pl-PL" sz="2600" b="1" i="0" u="none" strike="noStrike" dirty="0">
                <a:effectLst/>
                <a:latin typeface="Times New Roman" panose="02020603050405020304" pitchFamily="18" charset="0"/>
              </a:rPr>
            </a:br>
            <a:r>
              <a:rPr lang="pl-PL" sz="2600" b="1" i="0" u="none" strike="noStrike" dirty="0">
                <a:effectLst/>
                <a:latin typeface="Times New Roman" panose="02020603050405020304" pitchFamily="18" charset="0"/>
              </a:rPr>
              <a:t>W RAMACH  KRAJOWEGO FUNDUSZU SZKOLENIOWEGO W 2024 ROKU</a:t>
            </a:r>
          </a:p>
          <a:p>
            <a:pPr algn="r"/>
            <a:r>
              <a:rPr lang="pl-PL" sz="2900" b="1" i="0" u="none" strike="noStrike" cap="none" dirty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</a:rPr>
              <a:t>stan na </a:t>
            </a:r>
            <a:r>
              <a:rPr lang="pl-PL" sz="2900" b="1" cap="none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</a:rPr>
              <a:t>31</a:t>
            </a:r>
            <a:r>
              <a:rPr lang="pl-PL" sz="2900" b="1" i="0" u="none" strike="noStrike" cap="none" dirty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</a:rPr>
              <a:t>.12.2024 r.  </a:t>
            </a:r>
            <a:endParaRPr lang="pl-PL" sz="2900" cap="non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ACA8996-D6CD-6468-E8B3-30FD45110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25218" y="6217920"/>
            <a:ext cx="458625" cy="365760"/>
          </a:xfrm>
        </p:spPr>
        <p:txBody>
          <a:bodyPr/>
          <a:lstStyle/>
          <a:p>
            <a:fld id="{9615DD86-CC97-4E7F-96A1-7C80DF0D4B2A}" type="slidenum">
              <a:rPr lang="pl-PL" smtClean="0"/>
              <a:t>28</a:t>
            </a:fld>
            <a:endParaRPr lang="pl-PL" dirty="0"/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64AA872A-88F5-C40C-80EB-0BDE7BE74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142" y="117232"/>
            <a:ext cx="11297265" cy="640862"/>
          </a:xfr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pl-PL" sz="2000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ZESTAWIENIE PRZYZNANYCH ŚRODKÓW FUNDUSZU PRACY </a:t>
            </a:r>
            <a:br>
              <a:rPr lang="pl-PL" sz="2000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</a:br>
            <a:r>
              <a:rPr lang="pl-PL" sz="2000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NA REALIZACJĘ: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161718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2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F7B92F-CB8C-DBDF-2022-CEC3B562E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634" y="78659"/>
            <a:ext cx="11257934" cy="481780"/>
          </a:xfr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l-PL" sz="2000" b="1" cap="none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WYKORZYSTANIE</a:t>
            </a:r>
            <a:r>
              <a:rPr lang="pl-PL" sz="2000" b="1" u="none" strike="noStrike" cap="non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ŚRODKÓW FUNDUSZU PRACY, EFS+ i KFS </a:t>
            </a:r>
            <a:r>
              <a:rPr lang="pl-PL" sz="1400" b="1" u="none" strike="noStrike" cap="non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 2024 ROKU  </a:t>
            </a:r>
            <a:br>
              <a:rPr lang="pl-PL" sz="1400" b="1" u="none" strike="noStrike" cap="non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b="1" u="none" strike="noStrike" cap="non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</a:t>
            </a:r>
            <a:r>
              <a:rPr lang="pl-PL" sz="1800" b="1" u="none" strike="noStrike" cap="non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stan na 31.12.2024 r.</a:t>
            </a:r>
            <a:endParaRPr lang="pl-PL" sz="1800" cap="none" dirty="0">
              <a:solidFill>
                <a:schemeClr val="bg1"/>
              </a:solidFill>
            </a:endParaRP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AA8E73DA-8127-1DC4-0B56-F004E735C6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5711161"/>
              </p:ext>
            </p:extLst>
          </p:nvPr>
        </p:nvGraphicFramePr>
        <p:xfrm>
          <a:off x="314635" y="560439"/>
          <a:ext cx="11257935" cy="6085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05818">
                  <a:extLst>
                    <a:ext uri="{9D8B030D-6E8A-4147-A177-3AD203B41FA5}">
                      <a16:colId xmlns:a16="http://schemas.microsoft.com/office/drawing/2014/main" val="952529737"/>
                    </a:ext>
                  </a:extLst>
                </a:gridCol>
                <a:gridCol w="1101715">
                  <a:extLst>
                    <a:ext uri="{9D8B030D-6E8A-4147-A177-3AD203B41FA5}">
                      <a16:colId xmlns:a16="http://schemas.microsoft.com/office/drawing/2014/main" val="193327258"/>
                    </a:ext>
                  </a:extLst>
                </a:gridCol>
                <a:gridCol w="1169502">
                  <a:extLst>
                    <a:ext uri="{9D8B030D-6E8A-4147-A177-3AD203B41FA5}">
                      <a16:colId xmlns:a16="http://schemas.microsoft.com/office/drawing/2014/main" val="2792055041"/>
                    </a:ext>
                  </a:extLst>
                </a:gridCol>
                <a:gridCol w="1075944">
                  <a:extLst>
                    <a:ext uri="{9D8B030D-6E8A-4147-A177-3AD203B41FA5}">
                      <a16:colId xmlns:a16="http://schemas.microsoft.com/office/drawing/2014/main" val="1175086884"/>
                    </a:ext>
                  </a:extLst>
                </a:gridCol>
                <a:gridCol w="1543743">
                  <a:extLst>
                    <a:ext uri="{9D8B030D-6E8A-4147-A177-3AD203B41FA5}">
                      <a16:colId xmlns:a16="http://schemas.microsoft.com/office/drawing/2014/main" val="982155456"/>
                    </a:ext>
                  </a:extLst>
                </a:gridCol>
                <a:gridCol w="1115468">
                  <a:extLst>
                    <a:ext uri="{9D8B030D-6E8A-4147-A177-3AD203B41FA5}">
                      <a16:colId xmlns:a16="http://schemas.microsoft.com/office/drawing/2014/main" val="1618197250"/>
                    </a:ext>
                  </a:extLst>
                </a:gridCol>
                <a:gridCol w="1445745">
                  <a:extLst>
                    <a:ext uri="{9D8B030D-6E8A-4147-A177-3AD203B41FA5}">
                      <a16:colId xmlns:a16="http://schemas.microsoft.com/office/drawing/2014/main" val="4170587125"/>
                    </a:ext>
                  </a:extLst>
                </a:gridCol>
              </a:tblGrid>
              <a:tr h="2280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WYSZCZEGÓLNIENIE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FUNDUSZ PRACY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EFS+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RAZEM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723445"/>
                  </a:ext>
                </a:extLst>
              </a:tr>
              <a:tr h="22800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Ilość osób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Kwota 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Ilość osób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Kwota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Ilość osób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Kwota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691463"/>
                  </a:ext>
                </a:extLst>
              </a:tr>
              <a:tr h="228817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PRACE INTERWENCYJNE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596 006,99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314 824,39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910 831,38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864321"/>
                  </a:ext>
                </a:extLst>
              </a:tr>
              <a:tr h="228817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ROBOTY PUBLICZNE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224 217,64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noFill/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1" i="0" u="none" strike="noStrike" dirty="0">
                        <a:noFill/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noFill/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1" i="0" u="none" strike="noStrike" dirty="0">
                        <a:noFill/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224 217,64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269445"/>
                  </a:ext>
                </a:extLst>
              </a:tr>
              <a:tr h="228817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STAŻ ZAWODOWY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797 818,18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475 313,18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1 273 131,36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772076"/>
                  </a:ext>
                </a:extLst>
              </a:tr>
              <a:tr h="228817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-stypendium za staż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783 985,66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464 926,53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1 248 912,19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891261"/>
                  </a:ext>
                </a:extLst>
              </a:tr>
              <a:tr h="228817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-badania lekarskie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2 220,00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1 980,00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4 200,00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688481"/>
                  </a:ext>
                </a:extLst>
              </a:tr>
              <a:tr h="228817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- koszty dojazdu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11 612,52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8 406,65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20 019,17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342791"/>
                  </a:ext>
                </a:extLst>
              </a:tr>
              <a:tr h="395520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JEDNORAZOWE ŚRODKI NA PODJĘCIE DZIAŁ. GOSPODARCZEJ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518 600,00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199 972,41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718 572,41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162697"/>
                  </a:ext>
                </a:extLst>
              </a:tr>
              <a:tr h="395520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REFUNDACJA KOSZTÓW DOPOSAŻENIA/WYPOSAŻENIA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240 000,00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189 900,00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429 900,00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859170"/>
                  </a:ext>
                </a:extLst>
              </a:tr>
              <a:tr h="228817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SZKOLENIA ZAWODOWE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67 148,28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67 148,28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190048"/>
                  </a:ext>
                </a:extLst>
              </a:tr>
              <a:tr h="228817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-koszty szkoleń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32 550,00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32 550,00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256462"/>
                  </a:ext>
                </a:extLst>
              </a:tr>
              <a:tr h="228817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-stypendia szkoleniowe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33 116,28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33 116,28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860610"/>
                  </a:ext>
                </a:extLst>
              </a:tr>
              <a:tr h="228817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-koszty dojazdu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1 482,00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1 482,00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586292"/>
                  </a:ext>
                </a:extLst>
              </a:tr>
              <a:tr h="228817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BON SZKOLENIOWY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7 000,00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noFill/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1" i="0" u="none" strike="noStrike" dirty="0">
                        <a:noFill/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noFill/>
                          <a:effectLst/>
                          <a:highlight>
                            <a:srgbClr val="D9D9D9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1" i="0" u="none" strike="noStrike" dirty="0">
                        <a:noFill/>
                        <a:effectLst/>
                        <a:highlight>
                          <a:srgbClr val="D9D9D9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7 000,00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351792"/>
                  </a:ext>
                </a:extLst>
              </a:tr>
              <a:tr h="228817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BON NA ZASIEDLENIE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63 388,70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133 388,70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950569"/>
                  </a:ext>
                </a:extLst>
              </a:tr>
              <a:tr h="395520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REFUNDACJA SKŁADEK ZUS </a:t>
                      </a:r>
                      <a:b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DLA PRZEDSIĘBIORSTWA SPOŁECZNEGO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21 548,47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21 548,47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110568"/>
                  </a:ext>
                </a:extLst>
              </a:tr>
              <a:tr h="228817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DOFINANSOWANIE WYNAGRODZENIA 50+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30 600,00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30 600,00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182949"/>
                  </a:ext>
                </a:extLst>
              </a:tr>
              <a:tr h="228817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PRACE SPOŁECZNO-UŻYTECZNE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67 857,46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67 857,46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061637"/>
                  </a:ext>
                </a:extLst>
              </a:tr>
              <a:tr h="228817">
                <a:tc>
                  <a:txBody>
                    <a:bodyPr/>
                    <a:lstStyle/>
                    <a:p>
                      <a:pPr lvl="1" algn="ctr" font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ŁĄCZNIE 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2 634 185,72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1 250 009,98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397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3 884 195,70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289050"/>
                  </a:ext>
                </a:extLst>
              </a:tr>
              <a:tr h="228817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753049"/>
                  </a:ext>
                </a:extLst>
              </a:tr>
              <a:tr h="228817">
                <a:tc>
                  <a:txBody>
                    <a:bodyPr/>
                    <a:lstStyle/>
                    <a:p>
                      <a:pPr lvl="1" algn="l" font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KRAJOWY FUNDUSZ SZKOLENIOWY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229 574,00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229 574,00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171787"/>
                  </a:ext>
                </a:extLst>
              </a:tr>
              <a:tr h="228817">
                <a:tc>
                  <a:txBody>
                    <a:bodyPr/>
                    <a:lstStyle/>
                    <a:p>
                      <a:pPr lvl="1" algn="l" fontAlgn="ctr"/>
                      <a:endParaRPr lang="pl-PL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l-PL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8555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lvl="1"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ŁĄCZNIE 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2 863 759,72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1 250 009,98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477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4 113 769,70</a:t>
                      </a:r>
                    </a:p>
                  </a:txBody>
                  <a:tcPr marL="4688" marR="4688" marT="46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386933"/>
                  </a:ext>
                </a:extLst>
              </a:tr>
            </a:tbl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DAB0ABB-A75A-1BC0-C70B-E83A3CE23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1394" y="6217920"/>
            <a:ext cx="393290" cy="365760"/>
          </a:xfrm>
        </p:spPr>
        <p:txBody>
          <a:bodyPr/>
          <a:lstStyle/>
          <a:p>
            <a:fld id="{9615DD86-CC97-4E7F-96A1-7C80DF0D4B2A}" type="slidenum">
              <a:rPr lang="pl-PL" smtClean="0"/>
              <a:t>29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178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5">
                <a:lumMod val="60000"/>
                <a:lumOff val="40000"/>
              </a:schemeClr>
            </a:gs>
            <a:gs pos="84000">
              <a:schemeClr val="accent5">
                <a:lumMod val="20000"/>
                <a:lumOff val="80000"/>
              </a:schemeClr>
            </a:gs>
            <a:gs pos="88000">
              <a:schemeClr val="accent5">
                <a:lumMod val="60000"/>
                <a:lumOff val="40000"/>
              </a:schemeClr>
            </a:gs>
            <a:gs pos="100000">
              <a:schemeClr val="accent5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11241853" y="6217920"/>
            <a:ext cx="487680" cy="365760"/>
          </a:xfrm>
        </p:spPr>
        <p:txBody>
          <a:bodyPr/>
          <a:lstStyle/>
          <a:p>
            <a:pPr defTabSz="457200"/>
            <a:fld id="{9615DD86-CC97-4E7F-96A1-7C80DF0D4B2A}" type="slidenum">
              <a:rPr lang="pl-PL">
                <a:latin typeface="Gill Sans MT" panose="020B0502020104020203"/>
              </a:rPr>
              <a:pPr defTabSz="457200"/>
              <a:t>3</a:t>
            </a:fld>
            <a:endParaRPr lang="pl-PL">
              <a:latin typeface="Gill Sans MT" panose="020B0502020104020203"/>
            </a:endParaRPr>
          </a:p>
        </p:txBody>
      </p:sp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5304FE2A-3D0C-485E-B171-122878BA45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5029451"/>
              </p:ext>
            </p:extLst>
          </p:nvPr>
        </p:nvGraphicFramePr>
        <p:xfrm>
          <a:off x="462467" y="62523"/>
          <a:ext cx="10718222" cy="6521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290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30000">
              <a:schemeClr val="accent4">
                <a:lumMod val="20000"/>
                <a:lumOff val="80000"/>
              </a:schemeClr>
            </a:gs>
            <a:gs pos="83000">
              <a:schemeClr val="accent3">
                <a:lumMod val="20000"/>
                <a:lumOff val="80000"/>
              </a:schemeClr>
            </a:gs>
            <a:gs pos="100000">
              <a:schemeClr val="accent4">
                <a:lumMod val="20000"/>
                <a:lumOff val="8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B1C4B7-6E50-AA2C-4A21-7C7AFDDE8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90" y="95919"/>
            <a:ext cx="11543071" cy="680829"/>
          </a:xfr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63000">
                <a:schemeClr val="accent4">
                  <a:lumMod val="20000"/>
                  <a:lumOff val="80000"/>
                </a:schemeClr>
              </a:gs>
              <a:gs pos="83000">
                <a:schemeClr val="accent3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>
            <a:normAutofit fontScale="90000"/>
          </a:bodyPr>
          <a:lstStyle/>
          <a:p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WYKORZYSTANIE ŚRODKÓW FUNDUSZU PRACY I EFS </a:t>
            </a:r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2024 ROKU</a:t>
            </a:r>
            <a:b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PODZIALE NA GMINY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b="1" cap="none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 na 31.12.2024 r. 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0A70F0C7-D18F-30EC-81A5-004E8298D4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194183"/>
              </p:ext>
            </p:extLst>
          </p:nvPr>
        </p:nvGraphicFramePr>
        <p:xfrm>
          <a:off x="88490" y="776748"/>
          <a:ext cx="11543071" cy="5889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9946">
                  <a:extLst>
                    <a:ext uri="{9D8B030D-6E8A-4147-A177-3AD203B41FA5}">
                      <a16:colId xmlns:a16="http://schemas.microsoft.com/office/drawing/2014/main" val="2773717157"/>
                    </a:ext>
                  </a:extLst>
                </a:gridCol>
                <a:gridCol w="732894">
                  <a:extLst>
                    <a:ext uri="{9D8B030D-6E8A-4147-A177-3AD203B41FA5}">
                      <a16:colId xmlns:a16="http://schemas.microsoft.com/office/drawing/2014/main" val="2355735127"/>
                    </a:ext>
                  </a:extLst>
                </a:gridCol>
                <a:gridCol w="1014928">
                  <a:extLst>
                    <a:ext uri="{9D8B030D-6E8A-4147-A177-3AD203B41FA5}">
                      <a16:colId xmlns:a16="http://schemas.microsoft.com/office/drawing/2014/main" val="68099349"/>
                    </a:ext>
                  </a:extLst>
                </a:gridCol>
                <a:gridCol w="678426">
                  <a:extLst>
                    <a:ext uri="{9D8B030D-6E8A-4147-A177-3AD203B41FA5}">
                      <a16:colId xmlns:a16="http://schemas.microsoft.com/office/drawing/2014/main" val="153283106"/>
                    </a:ext>
                  </a:extLst>
                </a:gridCol>
                <a:gridCol w="776748">
                  <a:extLst>
                    <a:ext uri="{9D8B030D-6E8A-4147-A177-3AD203B41FA5}">
                      <a16:colId xmlns:a16="http://schemas.microsoft.com/office/drawing/2014/main" val="4079298037"/>
                    </a:ext>
                  </a:extLst>
                </a:gridCol>
                <a:gridCol w="639097">
                  <a:extLst>
                    <a:ext uri="{9D8B030D-6E8A-4147-A177-3AD203B41FA5}">
                      <a16:colId xmlns:a16="http://schemas.microsoft.com/office/drawing/2014/main" val="293469076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01097530"/>
                    </a:ext>
                  </a:extLst>
                </a:gridCol>
                <a:gridCol w="668594">
                  <a:extLst>
                    <a:ext uri="{9D8B030D-6E8A-4147-A177-3AD203B41FA5}">
                      <a16:colId xmlns:a16="http://schemas.microsoft.com/office/drawing/2014/main" val="3588115230"/>
                    </a:ext>
                  </a:extLst>
                </a:gridCol>
                <a:gridCol w="825909">
                  <a:extLst>
                    <a:ext uri="{9D8B030D-6E8A-4147-A177-3AD203B41FA5}">
                      <a16:colId xmlns:a16="http://schemas.microsoft.com/office/drawing/2014/main" val="1884540356"/>
                    </a:ext>
                  </a:extLst>
                </a:gridCol>
                <a:gridCol w="754674">
                  <a:extLst>
                    <a:ext uri="{9D8B030D-6E8A-4147-A177-3AD203B41FA5}">
                      <a16:colId xmlns:a16="http://schemas.microsoft.com/office/drawing/2014/main" val="1942067348"/>
                    </a:ext>
                  </a:extLst>
                </a:gridCol>
                <a:gridCol w="1040226">
                  <a:extLst>
                    <a:ext uri="{9D8B030D-6E8A-4147-A177-3AD203B41FA5}">
                      <a16:colId xmlns:a16="http://schemas.microsoft.com/office/drawing/2014/main" val="2745840991"/>
                    </a:ext>
                  </a:extLst>
                </a:gridCol>
                <a:gridCol w="646061">
                  <a:extLst>
                    <a:ext uri="{9D8B030D-6E8A-4147-A177-3AD203B41FA5}">
                      <a16:colId xmlns:a16="http://schemas.microsoft.com/office/drawing/2014/main" val="3364691925"/>
                    </a:ext>
                  </a:extLst>
                </a:gridCol>
                <a:gridCol w="951168">
                  <a:extLst>
                    <a:ext uri="{9D8B030D-6E8A-4147-A177-3AD203B41FA5}">
                      <a16:colId xmlns:a16="http://schemas.microsoft.com/office/drawing/2014/main" val="1704602522"/>
                    </a:ext>
                  </a:extLst>
                </a:gridCol>
              </a:tblGrid>
              <a:tr h="3909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0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WYSZCZEGÓLNIENIE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MIASTO WĄBRZEŹNO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RYŃSK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DĘBOWA ŁĄKA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KSIĄŻKI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GMINA PŁUŻNICA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RAZEM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228927"/>
                  </a:ext>
                </a:extLst>
              </a:tr>
              <a:tr h="38321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ILOŚĆ OSÓB 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KWOTA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ILOŚĆ OSÓB 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KWOTA 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ILOŚĆ OSÓB 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KWOTA 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ILOŚĆ OSÓB 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KWOTA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ILOŚĆ OSÓB 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KWOTA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ILOŚĆ OSÓB 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KWOTA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715625"/>
                  </a:ext>
                </a:extLst>
              </a:tr>
              <a:tr h="383219">
                <a:tc>
                  <a:txBody>
                    <a:bodyPr/>
                    <a:lstStyle/>
                    <a:p>
                      <a:pPr lvl="0" algn="ctr" fontAlgn="ctr"/>
                      <a:r>
                        <a:rPr lang="pl-PL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PRACE INTERWENCYJNE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594 845,49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147 818,10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28 148,67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88 105,96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51 913,16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910 831,38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930380"/>
                  </a:ext>
                </a:extLst>
              </a:tr>
              <a:tr h="383219">
                <a:tc>
                  <a:txBody>
                    <a:bodyPr/>
                    <a:lstStyle/>
                    <a:p>
                      <a:pPr lvl="0" algn="ctr" fontAlgn="ctr"/>
                      <a:r>
                        <a:rPr lang="pl-PL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ROBOTY PUBLICZNE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135 237,48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22 450,56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22 546,56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10 973,44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33 009,60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224 217,64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902155"/>
                  </a:ext>
                </a:extLst>
              </a:tr>
              <a:tr h="383219">
                <a:tc>
                  <a:txBody>
                    <a:bodyPr/>
                    <a:lstStyle/>
                    <a:p>
                      <a:pPr lvl="0" algn="ctr" fontAlgn="ctr"/>
                      <a:r>
                        <a:rPr lang="pl-PL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STAŻE ZAWODOWE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980 695,08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66 065,48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107 314,36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83 933,14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35 123,30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1 273 131,36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108209"/>
                  </a:ext>
                </a:extLst>
              </a:tr>
              <a:tr h="570257">
                <a:tc>
                  <a:txBody>
                    <a:bodyPr/>
                    <a:lstStyle/>
                    <a:p>
                      <a:pPr lvl="0" algn="ctr" fontAlgn="ctr"/>
                      <a:r>
                        <a:rPr lang="pl-PL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JEDNORAZOWE ŚRODKI. NA PODJĘCIE DZIAŁALNOŚCI GOSP.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242 000,00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199 972,41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161 600,00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35 000,00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80 000,00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718 572,41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660707"/>
                  </a:ext>
                </a:extLst>
              </a:tr>
              <a:tr h="757293">
                <a:tc>
                  <a:txBody>
                    <a:bodyPr/>
                    <a:lstStyle/>
                    <a:p>
                      <a:pPr lvl="0" algn="ctr" fontAlgn="ctr"/>
                      <a:r>
                        <a:rPr lang="pl-PL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REFUNDACJA KOSZTÓW DOPOSAŻENIA STANOWISKA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240 000,00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80 000,00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40 000,00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39 700,00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30 200,00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429 900,00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816876"/>
                  </a:ext>
                </a:extLst>
              </a:tr>
              <a:tr h="383219">
                <a:tc>
                  <a:txBody>
                    <a:bodyPr/>
                    <a:lstStyle/>
                    <a:p>
                      <a:pPr lvl="0" algn="ctr" fontAlgn="ctr"/>
                      <a:r>
                        <a:rPr lang="pl-PL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SZKOLENIA + BONY SZKOLENIOWE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35 573,69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23 528,76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3 630,51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5 870,16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5 545,16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74 148,28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099809"/>
                  </a:ext>
                </a:extLst>
              </a:tr>
              <a:tr h="383219">
                <a:tc>
                  <a:txBody>
                    <a:bodyPr/>
                    <a:lstStyle/>
                    <a:p>
                      <a:pPr lvl="0" algn="ctr" fontAlgn="ctr"/>
                      <a:r>
                        <a:rPr lang="pl-PL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BONY NA ZASIEDLENIE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49 388,70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42 000,00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14 000,00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28 000,00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133 388,70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644366"/>
                  </a:ext>
                </a:extLst>
              </a:tr>
              <a:tr h="383219">
                <a:tc>
                  <a:txBody>
                    <a:bodyPr/>
                    <a:lstStyle/>
                    <a:p>
                      <a:pPr lvl="0" algn="ctr" fontAlgn="ctr"/>
                      <a:r>
                        <a:rPr lang="pl-PL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PRACE SPOŁECZNO-UŻYTECZNE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22 066,12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26 823,54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5 899,20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13 068,60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67 857,46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944455"/>
                  </a:ext>
                </a:extLst>
              </a:tr>
              <a:tr h="383219">
                <a:tc>
                  <a:txBody>
                    <a:bodyPr/>
                    <a:lstStyle/>
                    <a:p>
                      <a:pPr lvl="0" algn="ctr" fontAlgn="ctr"/>
                      <a:r>
                        <a:rPr lang="pl-PL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DOF. WYNAG. 50+, 60+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16 200,00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14 400,00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30 600,00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846231"/>
                  </a:ext>
                </a:extLst>
              </a:tr>
              <a:tr h="757293">
                <a:tc>
                  <a:txBody>
                    <a:bodyPr/>
                    <a:lstStyle/>
                    <a:p>
                      <a:pPr lvl="0" algn="ctr" fontAlgn="ctr"/>
                      <a:r>
                        <a:rPr lang="pl-PL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REFUNDACJA SKŁADEK ZUS DLA PRZEDSIĘBIORSTWA SPOŁECZNEGO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21 548,47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21 548,47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115443"/>
                  </a:ext>
                </a:extLst>
              </a:tr>
              <a:tr h="348024"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ŁĄCZNIE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2 321 355,03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624 858,85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363 240,10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297 881,90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276 859,82 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397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3 884 195,70</a:t>
                      </a:r>
                    </a:p>
                  </a:txBody>
                  <a:tcPr marL="6706" marR="6706" marT="6706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721676"/>
                  </a:ext>
                </a:extLst>
              </a:tr>
            </a:tbl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17061FD-B4A9-51FB-09D3-BC2DB3EB0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0218" y="6217920"/>
            <a:ext cx="334297" cy="365760"/>
          </a:xfrm>
        </p:spPr>
        <p:txBody>
          <a:bodyPr/>
          <a:lstStyle/>
          <a:p>
            <a:fld id="{9615DD86-CC97-4E7F-96A1-7C80DF0D4B2A}" type="slidenum">
              <a:rPr lang="pl-PL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581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39848C-5A44-0134-2F7A-9BF75AEE0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135" y="196645"/>
            <a:ext cx="11218605" cy="806245"/>
          </a:xfr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4">
                  <a:lumMod val="20000"/>
                  <a:lumOff val="80000"/>
                </a:schemeClr>
              </a:gs>
              <a:gs pos="83000">
                <a:schemeClr val="accent3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</a:gra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pl-PL" sz="2400" b="1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b="1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SZKOLENIA </a:t>
            </a:r>
            <a:r>
              <a:rPr lang="pl-PL" sz="2200" b="1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GRUPOWE</a:t>
            </a:r>
            <a:r>
              <a:rPr lang="pl-PL" sz="2400" b="1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l-PL" sz="2000" b="1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INDYWIDUALNE</a:t>
            </a:r>
            <a:r>
              <a:rPr lang="pl-PL" sz="2400" b="1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l-PL" sz="2200" b="1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BONY SZKOLENIOWE </a:t>
            </a:r>
            <a:r>
              <a:rPr lang="pl-PL" sz="220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REALIZOWANE</a:t>
            </a:r>
            <a:r>
              <a:rPr lang="pl-PL" sz="2400" b="1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20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 Funduszu Pracy W 2024 RO</a:t>
            </a:r>
            <a:r>
              <a:rPr lang="pl-PL" sz="220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      </a:t>
            </a:r>
            <a:r>
              <a:rPr lang="pl-PL" sz="2400" b="1" u="none" strike="noStrike" cap="none" dirty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stan na </a:t>
            </a:r>
            <a:r>
              <a:rPr lang="pl-PL" sz="2400" b="1" cap="none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pl-PL" sz="2400" b="1" u="none" strike="noStrike" cap="none" dirty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.12.2024 r. </a:t>
            </a:r>
            <a:br>
              <a:rPr lang="pl-PL" sz="2800" b="1" i="0" u="none" strike="noStrike" cap="non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197EB8DF-9D49-A6EC-A02D-8210A871E8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1905472"/>
              </p:ext>
            </p:extLst>
          </p:nvPr>
        </p:nvGraphicFramePr>
        <p:xfrm>
          <a:off x="285134" y="1219200"/>
          <a:ext cx="11218607" cy="54600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5529">
                  <a:extLst>
                    <a:ext uri="{9D8B030D-6E8A-4147-A177-3AD203B41FA5}">
                      <a16:colId xmlns:a16="http://schemas.microsoft.com/office/drawing/2014/main" val="130544687"/>
                    </a:ext>
                  </a:extLst>
                </a:gridCol>
                <a:gridCol w="3162482">
                  <a:extLst>
                    <a:ext uri="{9D8B030D-6E8A-4147-A177-3AD203B41FA5}">
                      <a16:colId xmlns:a16="http://schemas.microsoft.com/office/drawing/2014/main" val="3006357350"/>
                    </a:ext>
                  </a:extLst>
                </a:gridCol>
                <a:gridCol w="980434">
                  <a:extLst>
                    <a:ext uri="{9D8B030D-6E8A-4147-A177-3AD203B41FA5}">
                      <a16:colId xmlns:a16="http://schemas.microsoft.com/office/drawing/2014/main" val="2006374395"/>
                    </a:ext>
                  </a:extLst>
                </a:gridCol>
                <a:gridCol w="1065688">
                  <a:extLst>
                    <a:ext uri="{9D8B030D-6E8A-4147-A177-3AD203B41FA5}">
                      <a16:colId xmlns:a16="http://schemas.microsoft.com/office/drawing/2014/main" val="3975224250"/>
                    </a:ext>
                  </a:extLst>
                </a:gridCol>
                <a:gridCol w="1060979">
                  <a:extLst>
                    <a:ext uri="{9D8B030D-6E8A-4147-A177-3AD203B41FA5}">
                      <a16:colId xmlns:a16="http://schemas.microsoft.com/office/drawing/2014/main" val="804547789"/>
                    </a:ext>
                  </a:extLst>
                </a:gridCol>
                <a:gridCol w="1105920">
                  <a:extLst>
                    <a:ext uri="{9D8B030D-6E8A-4147-A177-3AD203B41FA5}">
                      <a16:colId xmlns:a16="http://schemas.microsoft.com/office/drawing/2014/main" val="4126285764"/>
                    </a:ext>
                  </a:extLst>
                </a:gridCol>
                <a:gridCol w="1235441">
                  <a:extLst>
                    <a:ext uri="{9D8B030D-6E8A-4147-A177-3AD203B41FA5}">
                      <a16:colId xmlns:a16="http://schemas.microsoft.com/office/drawing/2014/main" val="2029080880"/>
                    </a:ext>
                  </a:extLst>
                </a:gridCol>
                <a:gridCol w="1066066">
                  <a:extLst>
                    <a:ext uri="{9D8B030D-6E8A-4147-A177-3AD203B41FA5}">
                      <a16:colId xmlns:a16="http://schemas.microsoft.com/office/drawing/2014/main" val="51382414"/>
                    </a:ext>
                  </a:extLst>
                </a:gridCol>
                <a:gridCol w="1066068">
                  <a:extLst>
                    <a:ext uri="{9D8B030D-6E8A-4147-A177-3AD203B41FA5}">
                      <a16:colId xmlns:a16="http://schemas.microsoft.com/office/drawing/2014/main" val="3724927811"/>
                    </a:ext>
                  </a:extLst>
                </a:gridCol>
              </a:tblGrid>
              <a:tr h="98935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L.p.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Nazwa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KOSZTY szkolenia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STYPENDIUM</a:t>
                      </a:r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szkoleniowe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ZWROT kosztów dojazdu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RAZEM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OSÓB </a:t>
                      </a:r>
                      <a:r>
                        <a:rPr lang="pl-PL" sz="16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skierowanych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OSÓB, </a:t>
                      </a:r>
                      <a:r>
                        <a:rPr lang="pl-PL" sz="12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które ukończyły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OSÓB, </a:t>
                      </a:r>
                      <a:r>
                        <a:rPr lang="pl-PL" sz="12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które podjęły zatrudnienie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552831"/>
                  </a:ext>
                </a:extLst>
              </a:tr>
              <a:tr h="70552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Magazynier z uprawnieniami kierowcy na wózki jezdniowe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14 700,00</a:t>
                      </a:r>
                      <a:endParaRPr lang="pl-PL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14 501,23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819,00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30 020,23</a:t>
                      </a:r>
                      <a:endParaRPr lang="pl-PL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566364"/>
                  </a:ext>
                </a:extLst>
              </a:tr>
              <a:tr h="71042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Nowoczesne techniki sprzedaży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11 450,00</a:t>
                      </a:r>
                      <a:endParaRPr lang="pl-PL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15 300,80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663,00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27 413,80</a:t>
                      </a:r>
                      <a:endParaRPr lang="pl-PL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615816"/>
                  </a:ext>
                </a:extLst>
              </a:tr>
              <a:tr h="71042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Prawo jazdy kat. C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3 500,00</a:t>
                      </a:r>
                      <a:endParaRPr lang="pl-PL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581,40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4 081,40</a:t>
                      </a:r>
                      <a:endParaRPr lang="pl-PL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078111"/>
                  </a:ext>
                </a:extLst>
              </a:tr>
              <a:tr h="71042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Operator koparko-ładowarki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2 900,00</a:t>
                      </a:r>
                      <a:endParaRPr lang="pl-PL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2 186,28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5 086,28</a:t>
                      </a:r>
                      <a:endParaRPr lang="pl-PL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470124"/>
                  </a:ext>
                </a:extLst>
              </a:tr>
              <a:tr h="92017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Szkolenie z zakresu stylizacji rzęs od podstaw po mega objętości oraz stylizacja brwi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7 000,00</a:t>
                      </a:r>
                      <a:endParaRPr lang="pl-PL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546,57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7 546,57</a:t>
                      </a:r>
                      <a:endParaRPr lang="pl-PL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108058"/>
                  </a:ext>
                </a:extLst>
              </a:tr>
              <a:tr h="71042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Łącznie</a:t>
                      </a:r>
                      <a:endParaRPr lang="pl-PL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39 550,00</a:t>
                      </a:r>
                      <a:endParaRPr lang="pl-PL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33 116,28</a:t>
                      </a:r>
                      <a:endParaRPr lang="pl-PL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1 482,00</a:t>
                      </a:r>
                      <a:endParaRPr lang="pl-PL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74 148,28</a:t>
                      </a:r>
                      <a:endParaRPr lang="pl-PL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pl-PL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pl-PL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522913127"/>
                  </a:ext>
                </a:extLst>
              </a:tr>
            </a:tbl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E6B97CF-1A84-2422-703A-ECE940CD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92232" y="6217920"/>
            <a:ext cx="491612" cy="365760"/>
          </a:xfrm>
        </p:spPr>
        <p:txBody>
          <a:bodyPr/>
          <a:lstStyle/>
          <a:p>
            <a:fld id="{9615DD86-CC97-4E7F-96A1-7C80DF0D4B2A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0180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06FDA2-AD33-14DF-FC60-4F28CB2E8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819" y="76735"/>
            <a:ext cx="11484078" cy="385382"/>
          </a:xfrm>
          <a:gradFill flip="none" rotWithShape="1">
            <a:gsLst>
              <a:gs pos="87255">
                <a:schemeClr val="accent4"/>
              </a:gs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72000">
                <a:schemeClr val="accent4"/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2000" b="1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WNIOSKI REALIZOWANE W RAMACH KFS W 2024 ROKU           </a:t>
            </a:r>
            <a:r>
              <a:rPr lang="pl-PL" sz="2200" b="1" u="none" strike="noStrike" cap="non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stan na 31.12.2024 r. </a:t>
            </a:r>
            <a:endParaRPr lang="pl-PL" sz="2200" dirty="0">
              <a:solidFill>
                <a:schemeClr val="bg1"/>
              </a:solidFill>
            </a:endParaRP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D7E4FB57-7090-C4CA-26D0-D52F1C0989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5491430"/>
              </p:ext>
            </p:extLst>
          </p:nvPr>
        </p:nvGraphicFramePr>
        <p:xfrm>
          <a:off x="127819" y="462117"/>
          <a:ext cx="11484078" cy="6336000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336387">
                  <a:extLst>
                    <a:ext uri="{9D8B030D-6E8A-4147-A177-3AD203B41FA5}">
                      <a16:colId xmlns:a16="http://schemas.microsoft.com/office/drawing/2014/main" val="1764632138"/>
                    </a:ext>
                  </a:extLst>
                </a:gridCol>
                <a:gridCol w="7362271">
                  <a:extLst>
                    <a:ext uri="{9D8B030D-6E8A-4147-A177-3AD203B41FA5}">
                      <a16:colId xmlns:a16="http://schemas.microsoft.com/office/drawing/2014/main" val="1122532436"/>
                    </a:ext>
                  </a:extLst>
                </a:gridCol>
                <a:gridCol w="1445342">
                  <a:extLst>
                    <a:ext uri="{9D8B030D-6E8A-4147-A177-3AD203B41FA5}">
                      <a16:colId xmlns:a16="http://schemas.microsoft.com/office/drawing/2014/main" val="3415068613"/>
                    </a:ext>
                  </a:extLst>
                </a:gridCol>
                <a:gridCol w="2340078">
                  <a:extLst>
                    <a:ext uri="{9D8B030D-6E8A-4147-A177-3AD203B41FA5}">
                      <a16:colId xmlns:a16="http://schemas.microsoft.com/office/drawing/2014/main" val="3704285560"/>
                    </a:ext>
                  </a:extLst>
                </a:gridCol>
              </a:tblGrid>
              <a:tr h="37294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</a:rPr>
                        <a:t>Lp</a:t>
                      </a:r>
                      <a:r>
                        <a:rPr lang="pl-PL" sz="1200" u="none" strike="noStrike" dirty="0">
                          <a:effectLst/>
                        </a:rPr>
                        <a:t>.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</a:rPr>
                        <a:t>PRACODAWCA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dirty="0"/>
                        <a:t>Przyznana  kwota</a:t>
                      </a:r>
                      <a:endParaRPr lang="pl-PL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</a:rPr>
                        <a:t>Łączna liczba osób </a:t>
                      </a:r>
                      <a:r>
                        <a:rPr lang="pl-PL" sz="1200" b="1" u="none" strike="noStrike" dirty="0">
                          <a:effectLst/>
                          <a:latin typeface="Aptos Narrow" panose="020B0004020202020204" pitchFamily="34" charset="0"/>
                        </a:rPr>
                        <a:t>korzystających ze wsparcia KFS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174353"/>
                  </a:ext>
                </a:extLst>
              </a:tr>
              <a:tr h="22830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"JUSTYNA" ZAKLAD FRYZJERSKI     </a:t>
                      </a:r>
                      <a:r>
                        <a:rPr lang="pl-PL" sz="12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ul. Matejki 14, 87-200 Wąbrzeźno</a:t>
                      </a:r>
                      <a:endParaRPr lang="pl-PL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4 990,00 zł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39237600"/>
                  </a:ext>
                </a:extLst>
              </a:tr>
              <a:tr h="27421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Zakład Fryzjerski "SALONIK" Katarzyna Kalinowska   </a:t>
                      </a:r>
                      <a:r>
                        <a:rPr lang="pl-PL" sz="12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ul. Grudziądzka 40, 87-200 Wąbrzeźno</a:t>
                      </a:r>
                      <a:endParaRPr lang="pl-PL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4 960,00 zł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30038998"/>
                  </a:ext>
                </a:extLst>
              </a:tr>
              <a:tr h="22830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WAMA Wojciech  Wasiak    </a:t>
                      </a:r>
                      <a:r>
                        <a:rPr lang="pl-PL" sz="12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Myśliwiec 51B, 87-200 Myśliwiec </a:t>
                      </a:r>
                      <a:endParaRPr lang="pl-PL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7 800,00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9550346"/>
                  </a:ext>
                </a:extLst>
              </a:tr>
              <a:tr h="22830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GORILLA CLEAN  Filip Rasielewski     </a:t>
                      </a:r>
                      <a:r>
                        <a:rPr lang="pl-PL" sz="12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ul. Macieja Rataja 58, 87-200 Wąbrzeźno</a:t>
                      </a:r>
                      <a:endParaRPr lang="pl-PL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4 500,00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81300626"/>
                  </a:ext>
                </a:extLst>
              </a:tr>
              <a:tr h="28924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Przedsiębiorstwo Handlowo Usługowe IRBUD Ireneusz Cisło    </a:t>
                      </a:r>
                      <a:r>
                        <a:rPr lang="pl-PL" sz="12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ul. Przemysłowa 1, 87-200 Wałycz</a:t>
                      </a:r>
                      <a:endParaRPr lang="pl-PL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5 200,00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12344906"/>
                  </a:ext>
                </a:extLst>
              </a:tr>
              <a:tr h="22830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MASZDROL Sp.  z o.o.    </a:t>
                      </a:r>
                      <a:r>
                        <a:rPr lang="pl-PL" sz="1200" b="1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l-PL" sz="12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ul. Północna 8, 87-222 Książki</a:t>
                      </a:r>
                      <a:endParaRPr lang="pl-PL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5 120,00 zł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79669445"/>
                  </a:ext>
                </a:extLst>
              </a:tr>
              <a:tr h="29105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ZAMKOWA Usługi Hotelarsko-Gastronomiczne  Małgorzata Rogala  </a:t>
                      </a:r>
                      <a:r>
                        <a:rPr lang="pl-PL" sz="11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ul. Chełmińska 26, 87-200 Wąbrzeźno</a:t>
                      </a:r>
                      <a:endParaRPr lang="pl-PL" sz="11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15 616,00 zł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81390893"/>
                  </a:ext>
                </a:extLst>
              </a:tr>
              <a:tr h="28924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Salon Fryzjerski  METAMORFOZY U DORIS Dorota Wiśniewska    </a:t>
                      </a:r>
                      <a:r>
                        <a:rPr lang="pl-PL" sz="12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ul. Matejki 13, 87-200 Wąbrzeźno</a:t>
                      </a:r>
                      <a:endParaRPr lang="pl-PL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4 990,00 zł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902312046"/>
                  </a:ext>
                </a:extLst>
              </a:tr>
              <a:tr h="28924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BEAUTY ROOM PRINCESA Lucyna Kozubowska-Plecing    </a:t>
                      </a:r>
                      <a:r>
                        <a:rPr lang="pl-PL" sz="12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ul. Ks. Kujawskiego 31, 87-222 Książki</a:t>
                      </a:r>
                      <a:endParaRPr lang="pl-PL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16 500,00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74201240"/>
                  </a:ext>
                </a:extLst>
              </a:tr>
              <a:tr h="27421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CENTRUM REHABILITACJI Anna Bytnar     </a:t>
                      </a:r>
                      <a:r>
                        <a:rPr lang="pl-PL" sz="12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ul. Ojca Bernarda 7B, 87-200 Wąbrzeźno</a:t>
                      </a:r>
                      <a:endParaRPr lang="pl-PL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20 350,00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38565164"/>
                  </a:ext>
                </a:extLst>
              </a:tr>
              <a:tr h="22830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AMPOL-MEROL Karol Smoleński       </a:t>
                      </a:r>
                      <a:r>
                        <a:rPr lang="pl-PL" sz="12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ul. Kętrzyńskiego 49, 87-200 Wąbrzeźno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                                                                                                 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15 000,00 zł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45591629"/>
                  </a:ext>
                </a:extLst>
              </a:tr>
              <a:tr h="22830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AMPOL-MEROL Sp. z o.o.      </a:t>
                      </a:r>
                      <a:r>
                        <a:rPr lang="pl-PL" sz="12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ul. Mikołaja z  Ryńska 28A, 87-200 Wąbrzeźno</a:t>
                      </a:r>
                      <a:endParaRPr lang="pl-PL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40 000,00 zł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67636944"/>
                  </a:ext>
                </a:extLst>
              </a:tr>
              <a:tr h="22830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DOM POMOCY SPOŁECZNEJ       </a:t>
                      </a:r>
                      <a:r>
                        <a:rPr lang="pl-PL" sz="12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ul. Pod Młynik 4a,  87-200 Wąbrzeźno</a:t>
                      </a:r>
                      <a:endParaRPr lang="pl-PL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8 640,00 zł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844333240"/>
                  </a:ext>
                </a:extLst>
              </a:tr>
              <a:tr h="22830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DRAGONTOUR  Adam Fiałkowski       </a:t>
                      </a:r>
                      <a:r>
                        <a:rPr lang="pl-PL" sz="12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Frydrychowo 5, 87-200 Wąbrzeźno</a:t>
                      </a:r>
                      <a:endParaRPr lang="pl-PL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11 110,00 zł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13101591"/>
                  </a:ext>
                </a:extLst>
              </a:tr>
              <a:tr h="29105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pl-PL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 USŁUGOWO HANDLOWA </a:t>
                      </a:r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"ANMAR" Anita Świś, Szymon Świś </a:t>
                      </a:r>
                      <a:r>
                        <a:rPr lang="pl-PL" sz="11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ul. Niepodległości 2, 87-200 Wąbrzeźno</a:t>
                      </a:r>
                      <a:endParaRPr lang="pl-PL" sz="11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7 520,00 zł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564270629"/>
                  </a:ext>
                </a:extLst>
              </a:tr>
              <a:tr h="27421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GABINET KOSMETYCZNY Karolina Rumniak       </a:t>
                      </a:r>
                      <a:r>
                        <a:rPr lang="pl-PL" sz="12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ul. Mestwina 4/1, 87-200 Wąbrzeźno</a:t>
                      </a:r>
                      <a:endParaRPr lang="pl-PL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9 000,00 zł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59688054"/>
                  </a:ext>
                </a:extLst>
              </a:tr>
              <a:tr h="27421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P.P.H.U WO-BUD Wojciech Młodziejewski            </a:t>
                      </a:r>
                      <a:r>
                        <a:rPr lang="pl-PL" sz="12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ul. Towarzystwa Jaszczurczego 7, 87-200 Wąbrzeźno</a:t>
                      </a:r>
                      <a:endParaRPr lang="pl-PL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5 100,00 zł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71289202"/>
                  </a:ext>
                </a:extLst>
              </a:tr>
              <a:tr h="27421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ESTETICA Gabinet Kosmetologii Estetycznej Karolina Węglerska    </a:t>
                      </a:r>
                      <a:r>
                        <a:rPr lang="pl-PL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ul. Bociania 1, 87-200 Wąbrzeźno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3 500,00 zł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89585267"/>
                  </a:ext>
                </a:extLst>
              </a:tr>
              <a:tr h="27421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OAZA PIĘKNA Martyna Olszewska              </a:t>
                      </a:r>
                      <a:r>
                        <a:rPr lang="pl-PL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ul.1-go Maja 79/8, 87-200 Wąbrzeźno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16 498,00 zł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92887989"/>
                  </a:ext>
                </a:extLst>
              </a:tr>
              <a:tr h="27421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LZD KUPNO-SPRZEDAŻ WYNAJEM            </a:t>
                      </a:r>
                      <a:r>
                        <a:rPr lang="pl-PL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ul. Wojska Polskiego 116A, 86-100 Świecie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9 000,00 zł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45754583"/>
                  </a:ext>
                </a:extLst>
              </a:tr>
              <a:tr h="27421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PRZEDSZKOLE TERAPEUTYCZNE JEDNO SŁOŃCE   </a:t>
                      </a:r>
                      <a:r>
                        <a:rPr lang="pl-PL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ul. Wolności 38, 87-200 Wąbrzeźno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2 990,00 zł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75534885"/>
                  </a:ext>
                </a:extLst>
              </a:tr>
              <a:tr h="27421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"JUSTYNA" ZAKŁAD FRYZJERSKI              </a:t>
                      </a:r>
                      <a:r>
                        <a:rPr lang="pl-PL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ul. Matejki 14, 87-200 Wąbrzeźno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11 190,00 zł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0700832"/>
                  </a:ext>
                </a:extLst>
              </a:tr>
              <a:tr h="218872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effectLst/>
                          <a:latin typeface="Arial Black" panose="020B0A04020102020204" pitchFamily="34" charset="0"/>
                        </a:rPr>
                        <a:t>ŁĄCZNIE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229 574,00 zł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41" marR="3141" marT="3141" marB="0" anchor="ctr">
                    <a:gradFill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55000">
                          <a:schemeClr val="accent4">
                            <a:lumMod val="20000"/>
                            <a:lumOff val="80000"/>
                          </a:schemeClr>
                        </a:gs>
                        <a:gs pos="8300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4">
                            <a:lumMod val="20000"/>
                            <a:lumOff val="8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01945242"/>
                  </a:ext>
                </a:extLst>
              </a:tr>
            </a:tbl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D674851-F887-04D9-FF6A-DCABAFBC2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1897" y="6217920"/>
            <a:ext cx="452283" cy="365760"/>
          </a:xfrm>
        </p:spPr>
        <p:txBody>
          <a:bodyPr/>
          <a:lstStyle/>
          <a:p>
            <a:fld id="{9615DD86-CC97-4E7F-96A1-7C80DF0D4B2A}" type="slidenum">
              <a:rPr lang="pl-PL" smtClean="0"/>
              <a:t>32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726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5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8B6A8ED-DAF6-5A8C-777D-BEB242A151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8A7DE4C-1CBF-BF4B-C9B3-D77810DD93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828799" y="678524"/>
            <a:ext cx="8258969" cy="91660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</a:gradFill>
          <a:ln>
            <a:noFill/>
          </a:ln>
        </p:spPr>
        <p:txBody>
          <a:bodyPr/>
          <a:lstStyle/>
          <a:p>
            <a:pPr eaLnBrk="1" hangingPunct="1">
              <a:defRPr/>
            </a:pPr>
            <a:r>
              <a:rPr lang="pl-PL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      POWIATOWY URZĄD PRACY</a:t>
            </a:r>
            <a:br>
              <a:rPr lang="pl-PL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</a:br>
            <a:r>
              <a:rPr lang="pl-PL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W WĄBRZEŹNIE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BECF550-F690-0E56-D36F-ADD07C3600C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69691" y="2852614"/>
            <a:ext cx="8131585" cy="4087447"/>
          </a:xfrm>
        </p:spPr>
        <p:txBody>
          <a:bodyPr anchor="ctr">
            <a:normAutofit fontScale="92500" lnSpcReduction="10000"/>
          </a:bodyPr>
          <a:lstStyle/>
          <a:p>
            <a:pPr eaLnBrk="1" hangingPunct="1">
              <a:defRPr/>
            </a:pPr>
            <a:endParaRPr lang="pl-PL" sz="2800" b="1" i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endParaRPr lang="pl-PL" sz="2800" b="1" i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pl-PL" sz="52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DZIĘKUJĘ ZA UWAGĘ</a:t>
            </a:r>
          </a:p>
          <a:p>
            <a:pPr eaLnBrk="1" hangingPunct="1">
              <a:defRPr/>
            </a:pPr>
            <a:endParaRPr lang="pl-PL" sz="4000" b="1" i="1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eaLnBrk="1" hangingPunct="1">
              <a:defRPr/>
            </a:pPr>
            <a:endParaRPr lang="pl-PL" sz="4000" b="1" i="1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anose="020B0A04020102020204" pitchFamily="34" charset="0"/>
            </a:endParaRPr>
          </a:p>
          <a:p>
            <a:pPr eaLnBrk="1" hangingPunct="1">
              <a:defRPr/>
            </a:pPr>
            <a:r>
              <a:rPr lang="pl-PL" sz="3300" b="1" dirty="0">
                <a:solidFill>
                  <a:srgbClr val="00B05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PUP w Wąbrzeźnie</a:t>
            </a:r>
          </a:p>
          <a:p>
            <a:pPr eaLnBrk="1" hangingPunct="1">
              <a:defRPr/>
            </a:pPr>
            <a:r>
              <a:rPr lang="pl-PL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anose="020B0A04020102020204" pitchFamily="34" charset="0"/>
              </a:rPr>
              <a:t>Marzec 2025 r.</a:t>
            </a:r>
          </a:p>
          <a:p>
            <a:pPr eaLnBrk="1" hangingPunct="1">
              <a:defRPr/>
            </a:pPr>
            <a:endParaRPr lang="pl-PL" sz="2800" b="1" i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endParaRPr lang="pl-PL" sz="1800" b="1" i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endParaRPr lang="pl-PL" sz="1800" b="1" i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pic>
        <p:nvPicPr>
          <p:cNvPr id="2052" name="Picture 5">
            <a:extLst>
              <a:ext uri="{FF2B5EF4-FFF2-40B4-BE49-F238E27FC236}">
                <a16:creationId xmlns:a16="http://schemas.microsoft.com/office/drawing/2014/main" id="{5B9D060C-AD18-7E7C-D7BF-6D4F3D2796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460" y="664856"/>
            <a:ext cx="847725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8">
            <a:extLst>
              <a:ext uri="{FF2B5EF4-FFF2-40B4-BE49-F238E27FC236}">
                <a16:creationId xmlns:a16="http://schemas.microsoft.com/office/drawing/2014/main" id="{464B6D33-AA17-C3AE-AE11-B2A5A4886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1050" y="2133601"/>
            <a:ext cx="66675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defTabSz="457200" eaLnBrk="1" hangingPunct="1"/>
            <a:endParaRPr lang="pl-PL" altLang="pl-PL" sz="180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2055" name="Text Box 9">
            <a:extLst>
              <a:ext uri="{FF2B5EF4-FFF2-40B4-BE49-F238E27FC236}">
                <a16:creationId xmlns:a16="http://schemas.microsoft.com/office/drawing/2014/main" id="{6CE77786-40D0-4149-9D60-E0B525E19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5244" y="1163118"/>
            <a:ext cx="1152525" cy="29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defTabSz="457200" eaLnBrk="1" hangingPunct="1"/>
            <a:endParaRPr lang="pl-PL" altLang="pl-PL" sz="400" b="1" dirty="0">
              <a:solidFill>
                <a:prstClr val="white"/>
              </a:solidFill>
              <a:latin typeface="Times New Roman" panose="02020603050405020304" pitchFamily="18" charset="0"/>
            </a:endParaRPr>
          </a:p>
          <a:p>
            <a:pPr algn="ctr" defTabSz="457200" eaLnBrk="1" hangingPunct="1"/>
            <a:r>
              <a:rPr lang="pl-PL" altLang="pl-PL" sz="800" dirty="0">
                <a:solidFill>
                  <a:srgbClr val="000000"/>
                </a:solidFill>
                <a:latin typeface="Arial" panose="020B0604020202020204" pitchFamily="34" charset="0"/>
              </a:rPr>
              <a:t>   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48EF04FB-AEB8-BC7F-8AA9-CDE27830C0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798" y="650600"/>
            <a:ext cx="1272480" cy="95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453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84E89E-6999-B5EE-4055-C05271FAF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50" y="73743"/>
            <a:ext cx="11865264" cy="938980"/>
          </a:xfr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84000">
                <a:schemeClr val="accent4">
                  <a:lumMod val="20000"/>
                  <a:lumOff val="80000"/>
                </a:schemeClr>
              </a:gs>
              <a:gs pos="88000">
                <a:schemeClr val="accent4">
                  <a:lumMod val="20000"/>
                  <a:lumOff val="8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  <a:path path="shape">
              <a:fillToRect l="50000" t="50000" r="50000" b="50000"/>
            </a:path>
          </a:gradFill>
          <a:ln w="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l-PL" sz="2800" b="1" cap="none" dirty="0">
                <a:ln>
                  <a:solidFill>
                    <a:schemeClr val="bg2"/>
                  </a:solidFill>
                </a:ln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bezrobotnych</a:t>
            </a:r>
            <a:br>
              <a:rPr lang="pl-PL" sz="2800" b="1" cap="none" dirty="0">
                <a:ln>
                  <a:solidFill>
                    <a:schemeClr val="bg2"/>
                  </a:solidFill>
                </a:ln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b="1" cap="none" dirty="0">
                <a:ln>
                  <a:solidFill>
                    <a:schemeClr val="bg2"/>
                  </a:solidFill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okresie styczeń-grudzień 2024roku</a:t>
            </a:r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D0AE30B7-A635-3994-CB83-389E1AA043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8846658"/>
              </p:ext>
            </p:extLst>
          </p:nvPr>
        </p:nvGraphicFramePr>
        <p:xfrm>
          <a:off x="195386" y="1120877"/>
          <a:ext cx="11485337" cy="5494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F90F1A6-81DE-0135-6D75-B8830422A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69212" y="6282813"/>
            <a:ext cx="344129" cy="332128"/>
          </a:xfrm>
        </p:spPr>
        <p:txBody>
          <a:bodyPr/>
          <a:lstStyle/>
          <a:p>
            <a:fld id="{9615DD86-CC97-4E7F-96A1-7C80DF0D4B2A}" type="slidenum">
              <a:rPr lang="pl-PL" smtClean="0"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059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4148338-C70E-1312-A149-FA7E14F95F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8F3485-5FE1-A38E-7D6B-4BE20477A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50" y="142569"/>
            <a:ext cx="11865264" cy="848471"/>
          </a:xfr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84000">
                <a:schemeClr val="accent4">
                  <a:lumMod val="20000"/>
                  <a:lumOff val="80000"/>
                </a:schemeClr>
              </a:gs>
              <a:gs pos="88000">
                <a:schemeClr val="accent4">
                  <a:lumMod val="20000"/>
                  <a:lumOff val="8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l-PL" sz="3200" b="1" cap="none" dirty="0">
                <a:ln>
                  <a:solidFill>
                    <a:schemeClr val="bg2"/>
                  </a:solidFill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bezrobotnych</a:t>
            </a:r>
            <a:br>
              <a:rPr lang="pl-PL" sz="3200" b="1" cap="none" dirty="0">
                <a:ln>
                  <a:solidFill>
                    <a:schemeClr val="bg2"/>
                  </a:solidFill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200" b="1" cap="none" dirty="0">
                <a:ln>
                  <a:solidFill>
                    <a:schemeClr val="bg2"/>
                  </a:solidFill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okresie styczeń-grudzień 2024roku</a:t>
            </a:r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42465110-7D97-7B80-1AA0-D82134B1BA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4572968"/>
              </p:ext>
            </p:extLst>
          </p:nvPr>
        </p:nvGraphicFramePr>
        <p:xfrm>
          <a:off x="195386" y="1278193"/>
          <a:ext cx="11652485" cy="5506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134D4AC-374B-FDC3-458E-F00F04001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47870" y="6430296"/>
            <a:ext cx="344129" cy="353960"/>
          </a:xfrm>
        </p:spPr>
        <p:txBody>
          <a:bodyPr/>
          <a:lstStyle/>
          <a:p>
            <a:fld id="{9615DD86-CC97-4E7F-96A1-7C80DF0D4B2A}" type="slidenum">
              <a:rPr lang="pl-PL" smtClean="0"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501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964DD7C-3F18-A930-4A8A-FB001F0CA8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085F74-00CE-6CCA-8043-9F50E4E71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386" y="73743"/>
            <a:ext cx="11865264" cy="802362"/>
          </a:xfr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84000">
                <a:schemeClr val="accent4">
                  <a:lumMod val="20000"/>
                  <a:lumOff val="80000"/>
                </a:schemeClr>
              </a:gs>
              <a:gs pos="88000">
                <a:schemeClr val="accent4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l-PL" sz="3200" b="1" cap="none" dirty="0">
                <a:ln>
                  <a:solidFill>
                    <a:schemeClr val="bg2"/>
                  </a:solidFill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bezrobotnych</a:t>
            </a:r>
            <a:br>
              <a:rPr lang="pl-PL" sz="3200" b="1" cap="none" dirty="0">
                <a:ln>
                  <a:solidFill>
                    <a:schemeClr val="bg2"/>
                  </a:solidFill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200" b="1" cap="none" dirty="0">
                <a:ln>
                  <a:solidFill>
                    <a:schemeClr val="bg2"/>
                  </a:solidFill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 okresie styczeń-grudzień 2024roku</a:t>
            </a:r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1972E0A0-DF1B-4181-31FC-AD5EC7BD2F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5513343"/>
              </p:ext>
            </p:extLst>
          </p:nvPr>
        </p:nvGraphicFramePr>
        <p:xfrm>
          <a:off x="195386" y="1199535"/>
          <a:ext cx="11731143" cy="5584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8AE964B-1F93-715A-4C57-3085BB736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57702" y="6508955"/>
            <a:ext cx="334297" cy="275302"/>
          </a:xfrm>
        </p:spPr>
        <p:txBody>
          <a:bodyPr/>
          <a:lstStyle/>
          <a:p>
            <a:fld id="{9615DD86-CC97-4E7F-96A1-7C80DF0D4B2A}" type="slidenum">
              <a:rPr lang="pl-PL" smtClean="0"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57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F3E4ADD-2D40-F586-264B-6759CA3DF2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F92F22-90AD-F31C-3C89-8F360C9C9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386" y="73742"/>
            <a:ext cx="11865264" cy="848471"/>
          </a:xfr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84000">
                <a:schemeClr val="accent4">
                  <a:lumMod val="20000"/>
                  <a:lumOff val="80000"/>
                </a:schemeClr>
              </a:gs>
              <a:gs pos="88000">
                <a:schemeClr val="accent4">
                  <a:lumMod val="20000"/>
                  <a:lumOff val="8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  <a:path path="shape">
              <a:fillToRect l="50000" t="50000" r="50000" b="50000"/>
            </a:path>
          </a:gradFill>
          <a:ln>
            <a:solidFill>
              <a:schemeClr val="bg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l-PL" sz="3200" b="1" cap="none" dirty="0">
                <a:ln>
                  <a:solidFill>
                    <a:schemeClr val="bg2"/>
                  </a:solidFill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bezrobotnych </a:t>
            </a:r>
            <a:br>
              <a:rPr lang="pl-PL" sz="3200" b="1" cap="none" dirty="0">
                <a:ln>
                  <a:solidFill>
                    <a:schemeClr val="bg2"/>
                  </a:solidFill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200" b="1" cap="none" dirty="0">
                <a:ln>
                  <a:solidFill>
                    <a:schemeClr val="bg2"/>
                  </a:solidFill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okresie styczeń-grudzień 2024roku</a:t>
            </a:r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23E83596-0DE1-9A00-D765-76C16AD584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5345814"/>
              </p:ext>
            </p:extLst>
          </p:nvPr>
        </p:nvGraphicFramePr>
        <p:xfrm>
          <a:off x="195387" y="1042218"/>
          <a:ext cx="11613156" cy="5742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AF75456-56B7-D32C-1A43-584B5EBC6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08542" y="6351639"/>
            <a:ext cx="383458" cy="353960"/>
          </a:xfrm>
        </p:spPr>
        <p:txBody>
          <a:bodyPr/>
          <a:lstStyle/>
          <a:p>
            <a:fld id="{9615DD86-CC97-4E7F-96A1-7C80DF0D4B2A}" type="slidenum">
              <a:rPr lang="pl-PL" smtClean="0"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283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81A280-7D57-2C7E-6B8C-ACE0F76CC4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3617E9-23D5-F7AA-3DA0-DF4670160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386" y="73743"/>
            <a:ext cx="11865264" cy="802362"/>
          </a:xfr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84000">
                <a:schemeClr val="accent4">
                  <a:lumMod val="20000"/>
                  <a:lumOff val="80000"/>
                </a:schemeClr>
              </a:gs>
              <a:gs pos="88000">
                <a:schemeClr val="accent4">
                  <a:lumMod val="20000"/>
                  <a:lumOff val="8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  <a:path path="shape">
              <a:fillToRect l="50000" t="50000" r="50000" b="50000"/>
            </a:path>
          </a:gradFill>
          <a:ln>
            <a:solidFill>
              <a:schemeClr val="bg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l-PL" sz="3200" b="1" cap="none" dirty="0">
                <a:ln>
                  <a:solidFill>
                    <a:schemeClr val="bg2"/>
                  </a:solidFill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bezrobotnych </a:t>
            </a:r>
            <a:br>
              <a:rPr lang="pl-PL" sz="3200" b="1" cap="none" dirty="0">
                <a:ln>
                  <a:solidFill>
                    <a:schemeClr val="bg2"/>
                  </a:solidFill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200" b="1" cap="none" dirty="0">
                <a:ln>
                  <a:solidFill>
                    <a:schemeClr val="bg2"/>
                  </a:solidFill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okresie styczeń-grudzień 2024roku</a:t>
            </a:r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154F5BAE-5404-813E-0BBB-7E04C31506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1170647"/>
              </p:ext>
            </p:extLst>
          </p:nvPr>
        </p:nvGraphicFramePr>
        <p:xfrm>
          <a:off x="195386" y="973394"/>
          <a:ext cx="11662317" cy="5810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A604F07-86AB-A776-5163-D5AB4A405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45979" y="6420465"/>
            <a:ext cx="301269" cy="363792"/>
          </a:xfrm>
        </p:spPr>
        <p:txBody>
          <a:bodyPr/>
          <a:lstStyle/>
          <a:p>
            <a:fld id="{9615DD86-CC97-4E7F-96A1-7C80DF0D4B2A}" type="slidenum">
              <a:rPr lang="pl-PL" smtClean="0"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6471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9359152"/>
              </p:ext>
            </p:extLst>
          </p:nvPr>
        </p:nvGraphicFramePr>
        <p:xfrm>
          <a:off x="211014" y="274320"/>
          <a:ext cx="11684001" cy="60952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54620">
                  <a:extLst>
                    <a:ext uri="{9D8B030D-6E8A-4147-A177-3AD203B41FA5}">
                      <a16:colId xmlns:a16="http://schemas.microsoft.com/office/drawing/2014/main" val="319169018"/>
                    </a:ext>
                  </a:extLst>
                </a:gridCol>
                <a:gridCol w="3185698">
                  <a:extLst>
                    <a:ext uri="{9D8B030D-6E8A-4147-A177-3AD203B41FA5}">
                      <a16:colId xmlns:a16="http://schemas.microsoft.com/office/drawing/2014/main" val="3156689400"/>
                    </a:ext>
                  </a:extLst>
                </a:gridCol>
                <a:gridCol w="2843683">
                  <a:extLst>
                    <a:ext uri="{9D8B030D-6E8A-4147-A177-3AD203B41FA5}">
                      <a16:colId xmlns:a16="http://schemas.microsoft.com/office/drawing/2014/main" val="1472466720"/>
                    </a:ext>
                  </a:extLst>
                </a:gridCol>
              </a:tblGrid>
              <a:tr h="86962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l-PL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BEZROBOTNI ZAREJESTROWANI NA  DZIEŃ </a:t>
                      </a:r>
                      <a:r>
                        <a:rPr lang="pl-PL" sz="24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31.12.2024 r</a:t>
                      </a:r>
                      <a:r>
                        <a:rPr lang="pl-PL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 fontAlgn="b"/>
                      <a:r>
                        <a:rPr lang="pl-PL" sz="2800" b="1" i="1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(w szczególnej sytuacji na rynku pracy)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43538"/>
                  </a:ext>
                </a:extLst>
              </a:tr>
              <a:tr h="569753">
                <a:tc>
                  <a:txBody>
                    <a:bodyPr/>
                    <a:lstStyle/>
                    <a:p>
                      <a:pPr lvl="1" algn="ctr" fontAlgn="b"/>
                      <a:r>
                        <a:rPr lang="pl-PL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WYSZCZEGÓLNIENIE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KOBIETY</a:t>
                      </a:r>
                      <a:endParaRPr lang="pl-PL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55705"/>
                  </a:ext>
                </a:extLst>
              </a:tr>
              <a:tr h="89580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30 </a:t>
                      </a:r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ROKU ŻYCIA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351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13237"/>
                  </a:ext>
                </a:extLst>
              </a:tr>
              <a:tr h="96131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TYM  </a:t>
                      </a:r>
                      <a:r>
                        <a:rPr lang="pl-PL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25 </a:t>
                      </a:r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ROKU ŻYCIA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501205"/>
                  </a:ext>
                </a:extLst>
              </a:tr>
              <a:tr h="91912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POWYŻEJ 50 </a:t>
                      </a:r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ROKU ŻYCIA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200524"/>
                  </a:ext>
                </a:extLst>
              </a:tr>
              <a:tr h="90666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DŁUGOTRWALE</a:t>
                      </a:r>
                      <a:r>
                        <a:rPr lang="pl-PL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BEZROBOTNI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755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507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678209"/>
                  </a:ext>
                </a:extLst>
              </a:tr>
              <a:tr h="97294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 KWALIFIKACJI ZAWODOWYCH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520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</a:t>
                      </a:r>
                    </a:p>
                  </a:txBody>
                  <a:tcPr marL="9525" marR="9525" marT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906343"/>
                  </a:ext>
                </a:extLst>
              </a:tr>
            </a:tbl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11457354" y="6369538"/>
            <a:ext cx="461106" cy="328246"/>
          </a:xfrm>
        </p:spPr>
        <p:txBody>
          <a:bodyPr/>
          <a:lstStyle/>
          <a:p>
            <a:pPr defTabSz="457200"/>
            <a:fld id="{9615DD86-CC97-4E7F-96A1-7C80DF0D4B2A}" type="slidenum">
              <a:rPr lang="pl-PL">
                <a:latin typeface="Gill Sans MT" panose="020B0502020104020203"/>
              </a:rPr>
              <a:pPr defTabSz="457200"/>
              <a:t>9</a:t>
            </a:fld>
            <a:endParaRPr lang="pl-PL" dirty="0">
              <a:latin typeface="Gill Sans MT" panose="020B0502020104020203"/>
            </a:endParaRPr>
          </a:p>
        </p:txBody>
      </p:sp>
    </p:spTree>
    <p:extLst>
      <p:ext uri="{BB962C8B-B14F-4D97-AF65-F5344CB8AC3E}">
        <p14:creationId xmlns:p14="http://schemas.microsoft.com/office/powerpoint/2010/main" val="178356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theme/theme1.xml><?xml version="1.0" encoding="utf-8"?>
<a:theme xmlns:a="http://schemas.openxmlformats.org/drawingml/2006/main" name="Paczka">
  <a:themeElements>
    <a:clrScheme name="Niebieski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aczk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zka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3874</TotalTime>
  <Words>4346</Words>
  <Application>Microsoft Office PowerPoint</Application>
  <PresentationFormat>Panoramiczny</PresentationFormat>
  <Paragraphs>1971</Paragraphs>
  <Slides>33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10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44" baseType="lpstr">
      <vt:lpstr>Aptos</vt:lpstr>
      <vt:lpstr>Aptos Narrow</vt:lpstr>
      <vt:lpstr>Arial</vt:lpstr>
      <vt:lpstr>Arial Black</vt:lpstr>
      <vt:lpstr>Bahnschrift</vt:lpstr>
      <vt:lpstr>Calibri</vt:lpstr>
      <vt:lpstr>Comic Sans MS</vt:lpstr>
      <vt:lpstr>Gill Sans MT</vt:lpstr>
      <vt:lpstr>Times New Roman</vt:lpstr>
      <vt:lpstr>Wingdings</vt:lpstr>
      <vt:lpstr>Paczka</vt:lpstr>
      <vt:lpstr>               POWIATOWY URZĄD PRACY W WĄBRZEŹNIE</vt:lpstr>
      <vt:lpstr>Prezentacja programu PowerPoint</vt:lpstr>
      <vt:lpstr>Prezentacja programu PowerPoint</vt:lpstr>
      <vt:lpstr>Liczba bezrobotnych w okresie styczeń-grudzień 2024roku</vt:lpstr>
      <vt:lpstr>Liczba bezrobotnych w okresie styczeń-grudzień 2024roku</vt:lpstr>
      <vt:lpstr>Liczba bezrobotnych  w okresie styczeń-grudzień 2024roku</vt:lpstr>
      <vt:lpstr>Liczba bezrobotnych  w okresie styczeń-grudzień 2024roku</vt:lpstr>
      <vt:lpstr>Liczba bezrobotnych  w okresie styczeń-grudzień 2024roku</vt:lpstr>
      <vt:lpstr>Prezentacja programu PowerPoint</vt:lpstr>
      <vt:lpstr>Osoby zarejestrowane w szczególnej sytuacji</vt:lpstr>
      <vt:lpstr>  NAPŁYW  I  ODPŁYW  BEZROBOTNYCH w  okresie          od stycznia 2024 r. do grudnia 2024 r. </vt:lpstr>
      <vt:lpstr>Bezrobotni zarejestrowani w miesiącu sprawozdawczym</vt:lpstr>
      <vt:lpstr>ROZSZERZONA INFORMACJA O BEZROBOCIU W MIEŚCIE  I GMINACH  w zasięgu PUP  Wąbrzeźno - stan na 31.12.2024 r. </vt:lpstr>
      <vt:lpstr>Prezentacja programu PowerPoint</vt:lpstr>
      <vt:lpstr>Prezentacja programu PowerPoint</vt:lpstr>
      <vt:lpstr>Prezentacja programu PowerPoint</vt:lpstr>
      <vt:lpstr>Prezentacja programu PowerPoint</vt:lpstr>
      <vt:lpstr>Stopa bezrobocia liczona w stosunku do liczby ludności aktywnej zawodowo w POWIECIE WĄBRZESKIM wyniosła  w grudniu 2024r.– 11,0% co plasuje nas na 17 miejscu w województwie;  w WOJEWÓDZTWIE kujawsko – pomorskim – 7,3%, w KRAJU – 5,1 %.</vt:lpstr>
      <vt:lpstr>STOPA BEZROBOCIA w okresie styczeń – grudzień 2024 r. </vt:lpstr>
      <vt:lpstr>STOPA BEZROBOCIA według powiatów  województwa kujawsko-pomorskiego   stan na 31.12.2024 r.</vt:lpstr>
      <vt:lpstr>Powiatowy Urząd Pracy w Wąbrzeźnie w okresie 01.01.2024 r. - 31.12.2024 r. pozyskał ogółem 633 wolnych miejsc pracy i miejsc aktywizacji zawodowej </vt:lpstr>
      <vt:lpstr>   Oferty pracy będące w dyspozycji Powiatowego Urzędu Pracy w Wąbrzeźnie                   w okresie od 01.01.2024 r. do 31.12.2024 r. </vt:lpstr>
      <vt:lpstr>Wolne miejsca pracy zgłoszone w miesiącu</vt:lpstr>
      <vt:lpstr> Praca za granicą – usługi sieci EURES                 </vt:lpstr>
      <vt:lpstr>Cudzoziemcy a praca   na terenie  powiatu wąbrzeskiego   </vt:lpstr>
      <vt:lpstr>Realizacja poradnictwa zawodowego w okresie od 01.01.2024 r. do 31.12.2024 r. </vt:lpstr>
      <vt:lpstr>Fundusze Europejskie dla Kujaw i Pomorza 2021-2027</vt:lpstr>
      <vt:lpstr>ZESTAWIENIE PRZYZNANYCH ŚRODKÓW FUNDUSZU PRACY  NA REALIZACJĘ:</vt:lpstr>
      <vt:lpstr>WYKORZYSTANIE ŚRODKÓW FUNDUSZU PRACY, EFS+ i KFS W 2024 ROKU                                                                                                                         stan na 31.12.2024 r.</vt:lpstr>
      <vt:lpstr>WYKORZYSTANIE ŚRODKÓW FUNDUSZU PRACY I EFS W 2024 ROKU  W PODZIALE NA GMINY  stan na 31.12.2024 r. </vt:lpstr>
      <vt:lpstr> SZKOLENIA GRUPOWE/INDYWIDUALNE/BONY SZKOLENIOWE REALIZOWANE Z Funduszu Pracy W 2024 ROKU      stan na 31.12.2024 r.  </vt:lpstr>
      <vt:lpstr>WNIOSKI REALIZOWANE W RAMACH KFS W 2024 ROKU           stan na 31.12.2024 r. </vt:lpstr>
      <vt:lpstr>      POWIATOWY URZĄD PRACY W WĄBRZEŹNIE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Nadiia Vereshchaga</dc:creator>
  <cp:lastModifiedBy>Iwona Brodowska</cp:lastModifiedBy>
  <cp:revision>181</cp:revision>
  <cp:lastPrinted>2025-01-30T08:25:33Z</cp:lastPrinted>
  <dcterms:created xsi:type="dcterms:W3CDTF">2024-10-16T07:38:25Z</dcterms:created>
  <dcterms:modified xsi:type="dcterms:W3CDTF">2025-03-17T08:58:31Z</dcterms:modified>
</cp:coreProperties>
</file>