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9" r:id="rId1"/>
  </p:sldMasterIdLst>
  <p:notesMasterIdLst>
    <p:notesMasterId r:id="rId64"/>
  </p:notesMasterIdLst>
  <p:handoutMasterIdLst>
    <p:handoutMasterId r:id="rId65"/>
  </p:handoutMasterIdLst>
  <p:sldIdLst>
    <p:sldId id="372" r:id="rId2"/>
    <p:sldId id="630" r:id="rId3"/>
    <p:sldId id="499" r:id="rId4"/>
    <p:sldId id="595" r:id="rId5"/>
    <p:sldId id="258" r:id="rId6"/>
    <p:sldId id="441" r:id="rId7"/>
    <p:sldId id="501" r:id="rId8"/>
    <p:sldId id="500" r:id="rId9"/>
    <p:sldId id="503" r:id="rId10"/>
    <p:sldId id="502" r:id="rId11"/>
    <p:sldId id="504" r:id="rId12"/>
    <p:sldId id="596" r:id="rId13"/>
    <p:sldId id="631" r:id="rId14"/>
    <p:sldId id="505" r:id="rId15"/>
    <p:sldId id="438" r:id="rId16"/>
    <p:sldId id="439" r:id="rId17"/>
    <p:sldId id="508" r:id="rId18"/>
    <p:sldId id="507" r:id="rId19"/>
    <p:sldId id="440" r:id="rId20"/>
    <p:sldId id="632" r:id="rId21"/>
    <p:sldId id="633" r:id="rId22"/>
    <p:sldId id="634" r:id="rId23"/>
    <p:sldId id="635" r:id="rId24"/>
    <p:sldId id="446" r:id="rId25"/>
    <p:sldId id="447" r:id="rId26"/>
    <p:sldId id="513" r:id="rId27"/>
    <p:sldId id="606" r:id="rId28"/>
    <p:sldId id="638" r:id="rId29"/>
    <p:sldId id="639" r:id="rId30"/>
    <p:sldId id="454" r:id="rId31"/>
    <p:sldId id="450" r:id="rId32"/>
    <p:sldId id="597" r:id="rId33"/>
    <p:sldId id="515" r:id="rId34"/>
    <p:sldId id="607" r:id="rId35"/>
    <p:sldId id="517" r:id="rId36"/>
    <p:sldId id="640" r:id="rId37"/>
    <p:sldId id="518" r:id="rId38"/>
    <p:sldId id="519" r:id="rId39"/>
    <p:sldId id="641" r:id="rId40"/>
    <p:sldId id="521" r:id="rId41"/>
    <p:sldId id="642" r:id="rId42"/>
    <p:sldId id="522" r:id="rId43"/>
    <p:sldId id="523" r:id="rId44"/>
    <p:sldId id="524" r:id="rId45"/>
    <p:sldId id="527" r:id="rId46"/>
    <p:sldId id="528" r:id="rId47"/>
    <p:sldId id="529" r:id="rId48"/>
    <p:sldId id="530" r:id="rId49"/>
    <p:sldId id="608" r:id="rId50"/>
    <p:sldId id="609" r:id="rId51"/>
    <p:sldId id="610" r:id="rId52"/>
    <p:sldId id="611" r:id="rId53"/>
    <p:sldId id="612" r:id="rId54"/>
    <p:sldId id="643" r:id="rId55"/>
    <p:sldId id="645" r:id="rId56"/>
    <p:sldId id="646" r:id="rId57"/>
    <p:sldId id="644" r:id="rId58"/>
    <p:sldId id="647" r:id="rId59"/>
    <p:sldId id="616" r:id="rId60"/>
    <p:sldId id="487" r:id="rId61"/>
    <p:sldId id="452" r:id="rId62"/>
    <p:sldId id="617" r:id="rId6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00CC"/>
    <a:srgbClr val="66FF33"/>
    <a:srgbClr val="008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D4C51-2443-4BDB-A920-A083A105D15D}" type="datetimeFigureOut">
              <a:rPr lang="pl-PL" smtClean="0"/>
              <a:t>30.12.2024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CE994-32DE-4FEE-B462-9FB5399459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2062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0D91E3A-DA49-47AC-A49C-34BFF46DF97F}" type="datetimeFigureOut">
              <a:rPr lang="pl-PL"/>
              <a:pPr>
                <a:defRPr/>
              </a:pPr>
              <a:t>30.12.2024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795AA4E-464F-438A-80D5-6DFD11EBDF8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40558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spcBef>
                <a:spcPct val="0"/>
              </a:spcBef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6861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347FAD-72BE-4A2B-9777-12C150900736}" type="slidenum">
              <a:rPr lang="pl-PL" altLang="pl-PL">
                <a:latin typeface="Calibri" panose="020F0502020204030204" pitchFamily="34" charset="0"/>
              </a:rPr>
              <a:pPr/>
              <a:t>1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2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spcBef>
                <a:spcPct val="0"/>
              </a:spcBef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7065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A803C2-D244-4AAD-A124-449DF68DC1DF}" type="slidenum">
              <a:rPr lang="pl-PL" altLang="pl-PL">
                <a:latin typeface="Calibri" panose="020F0502020204030204" pitchFamily="34" charset="0"/>
              </a:rPr>
              <a:pPr/>
              <a:t>2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91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spcBef>
                <a:spcPct val="0"/>
              </a:spcBef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7065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A803C2-D244-4AAD-A124-449DF68DC1DF}" type="slidenum">
              <a:rPr lang="pl-PL" altLang="pl-PL">
                <a:latin typeface="Calibri" panose="020F0502020204030204" pitchFamily="34" charset="0"/>
              </a:rPr>
              <a:pPr/>
              <a:t>3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6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AAA3B9-7FA5-4930-AE96-DC324E30BA18}" type="datetime1">
              <a:rPr lang="en-US" smtClean="0"/>
              <a:pPr>
                <a:defRPr/>
              </a:pPr>
              <a:t>12/30/2024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DAED-885E-4CF9-8AEE-A28A6E9CCD0C}" type="slidenum">
              <a:rPr lang="en-US" altLang="pl-PL" smtClean="0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42081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69256-E8DE-4729-9A0A-CC5F5BCB4C97}" type="datetime1">
              <a:rPr lang="en-US" smtClean="0"/>
              <a:pPr>
                <a:defRPr/>
              </a:pPr>
              <a:t>12/30/2024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67F7-91EB-4CE1-9D01-39C4EB06E17B}" type="slidenum">
              <a:rPr lang="en-US" altLang="pl-PL" smtClean="0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58738550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69256-E8DE-4729-9A0A-CC5F5BCB4C97}" type="datetime1">
              <a:rPr lang="en-US" smtClean="0"/>
              <a:pPr>
                <a:defRPr/>
              </a:pPr>
              <a:t>12/30/2024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67F7-91EB-4CE1-9D01-39C4EB06E17B}" type="slidenum">
              <a:rPr lang="en-US" altLang="pl-PL" smtClean="0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41106743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69256-E8DE-4729-9A0A-CC5F5BCB4C97}" type="datetime1">
              <a:rPr lang="en-US" smtClean="0"/>
              <a:pPr>
                <a:defRPr/>
              </a:pPr>
              <a:t>12/30/2024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67F7-91EB-4CE1-9D01-39C4EB06E17B}" type="slidenum">
              <a:rPr lang="en-US" altLang="pl-PL" smtClean="0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64734685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69256-E8DE-4729-9A0A-CC5F5BCB4C97}" type="datetime1">
              <a:rPr lang="en-US" smtClean="0"/>
              <a:pPr>
                <a:defRPr/>
              </a:pPr>
              <a:t>12/30/2024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67F7-91EB-4CE1-9D01-39C4EB06E17B}" type="slidenum">
              <a:rPr lang="en-US" altLang="pl-PL" smtClean="0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62561411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69256-E8DE-4729-9A0A-CC5F5BCB4C97}" type="datetime1">
              <a:rPr lang="en-US" smtClean="0"/>
              <a:pPr>
                <a:defRPr/>
              </a:pPr>
              <a:t>12/30/2024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67F7-91EB-4CE1-9D01-39C4EB06E17B}" type="slidenum">
              <a:rPr lang="en-US" altLang="pl-PL" smtClean="0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08023670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69256-E8DE-4729-9A0A-CC5F5BCB4C97}" type="datetime1">
              <a:rPr lang="en-US" smtClean="0"/>
              <a:pPr>
                <a:defRPr/>
              </a:pPr>
              <a:t>12/30/2024</a:t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67F7-91EB-4CE1-9D01-39C4EB06E17B}" type="slidenum">
              <a:rPr lang="en-US" altLang="pl-PL" smtClean="0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6923547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69256-E8DE-4729-9A0A-CC5F5BCB4C97}" type="datetime1">
              <a:rPr lang="en-US" smtClean="0"/>
              <a:pPr>
                <a:defRPr/>
              </a:pPr>
              <a:t>12/30/2024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67F7-91EB-4CE1-9D01-39C4EB06E17B}" type="slidenum">
              <a:rPr lang="en-US" altLang="pl-PL" smtClean="0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7200064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69256-E8DE-4729-9A0A-CC5F5BCB4C97}" type="datetime1">
              <a:rPr lang="en-US" smtClean="0"/>
              <a:pPr>
                <a:defRPr/>
              </a:pPr>
              <a:t>12/30/2024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67F7-91EB-4CE1-9D01-39C4EB06E17B}" type="slidenum">
              <a:rPr lang="en-US" altLang="pl-PL" smtClean="0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7642100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69256-E8DE-4729-9A0A-CC5F5BCB4C97}" type="datetime1">
              <a:rPr lang="en-US" smtClean="0"/>
              <a:pPr>
                <a:defRPr/>
              </a:pPr>
              <a:t>12/30/2024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67F7-91EB-4CE1-9D01-39C4EB06E17B}" type="slidenum">
              <a:rPr lang="en-US" altLang="pl-PL" smtClean="0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94460246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69256-E8DE-4729-9A0A-CC5F5BCB4C97}" type="datetime1">
              <a:rPr lang="en-US" smtClean="0"/>
              <a:pPr>
                <a:defRPr/>
              </a:pPr>
              <a:t>12/30/2024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67F7-91EB-4CE1-9D01-39C4EB06E17B}" type="slidenum">
              <a:rPr lang="en-US" altLang="pl-PL" smtClean="0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6492754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069256-E8DE-4729-9A0A-CC5F5BCB4C97}" type="datetime1">
              <a:rPr lang="en-US" smtClean="0"/>
              <a:pPr>
                <a:defRPr/>
              </a:pPr>
              <a:t>12/30/2024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67F7-91EB-4CE1-9D01-39C4EB06E17B}" type="slidenum">
              <a:rPr lang="en-US" altLang="pl-PL" smtClean="0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14989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5068" y="2615380"/>
            <a:ext cx="7908131" cy="1752952"/>
          </a:xfrm>
        </p:spPr>
        <p:txBody>
          <a:bodyPr>
            <a:noAutofit/>
          </a:bodyPr>
          <a:lstStyle/>
          <a:p>
            <a:pPr algn="ctr" defTabSz="342892" fontAlgn="auto">
              <a:spcAft>
                <a:spcPts val="0"/>
              </a:spcAft>
              <a:defRPr/>
            </a:pP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BUDŻET</a:t>
            </a:r>
            <a:b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POWIATU WĄBRZESKIEGO</a:t>
            </a:r>
            <a:b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ROK 2025</a:t>
            </a:r>
          </a:p>
        </p:txBody>
      </p:sp>
      <p:pic>
        <p:nvPicPr>
          <p:cNvPr id="4" name="Picture 5" descr="Powiat Wąbrzeski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1041060"/>
            <a:ext cx="8958806" cy="557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8293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800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wpływy z usług (§ 0830):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5 537 000,00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z tego:</a:t>
            </a:r>
          </a:p>
          <a:p>
            <a:pPr marL="8001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68453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prowadzenie obsługi Międzyzakładowej Kasy Zapomogowo-Pożyczkowej przez Starostwo Powiatowe w Wąbrzeźnie (dział 750 rozdział 75020):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68453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odpłatne świadczenie usług edukacyjnych przez Zespół Szkół (dział 801 rozdział 80140):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68453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odpłatność za pobyt mieszkańców w DPS (dział 852 rozdział 85202):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4 800 000,00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68453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odpłatność za korzystanie z posiłków w stołówce szkolnej Specjalnego Ośrodka Szkolno-Wychowawczego (dział 854 rozdział 85403): </a:t>
            </a:r>
            <a:b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68453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odpłatność powiatów za pobyt dzieci w Placówce Opiekuńczo-Wychowawczej (dział 855 rozdział 85510):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600 000,00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6991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BIEŻĄCE                                                    76 712 706,41 zł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własne:                                                              11 588 036,73 zł</a:t>
            </a:r>
          </a:p>
        </p:txBody>
      </p:sp>
    </p:spTree>
    <p:extLst>
      <p:ext uri="{BB962C8B-B14F-4D97-AF65-F5344CB8AC3E}">
        <p14:creationId xmlns:p14="http://schemas.microsoft.com/office/powerpoint/2010/main" val="3404791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905620"/>
            <a:ext cx="8958806" cy="583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wpływy ze sprzedaży wyrobów przez Zespół Szkół (dział 801 rozdział 80140 § 0840):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odsetki od środków finansowych powiatu zgromadzonych na rachunkach bankowych powiatu (dział 758 rozdział 75814 § 0920):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236 000,00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800100" indent="-34290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Dom Pomocy Społecznej: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1 500,00 zł</a:t>
            </a:r>
          </a:p>
          <a:p>
            <a:pPr marL="800100" indent="-34290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Komenda Powiatowa Państwowej Straży Pożarnej: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indent="-34290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Placówka Opiekuńczo-Wychowawcza: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700,00 zł</a:t>
            </a:r>
          </a:p>
          <a:p>
            <a:pPr marL="800100" indent="-34290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Poradnia Psychologiczno-Pedagogiczna: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700,00 zł</a:t>
            </a:r>
          </a:p>
          <a:p>
            <a:pPr marL="800100" indent="-34290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Powiatowe Centrum Pomocy Rodzinie: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4 000,00 zł</a:t>
            </a:r>
          </a:p>
          <a:p>
            <a:pPr marL="800100" indent="-34290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Powiatowy Inspektorat Nadzoru Budowlanego: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3 500,00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indent="-34290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Powiatowy Urząd Pracy: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300,00 zł</a:t>
            </a:r>
          </a:p>
          <a:p>
            <a:pPr marL="800100" indent="-34290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Specjalny Ośrodek Szkolno-Wychowawczy: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2 500,00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indent="-34290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Starostwo Powiatowe: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250 000,00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indent="-34290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Zarząd Dróg Powiatowych: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750,00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indent="-34290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Zespół Szkół Ogólnokształcących: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1 150,00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indent="-34290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Zespół Szkół: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3 500,00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6991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BIEŻĄCE                                                    76 712 706,41 zł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własne:                                                              11 588 036,73 zł</a:t>
            </a:r>
          </a:p>
        </p:txBody>
      </p:sp>
    </p:spTree>
    <p:extLst>
      <p:ext uri="{BB962C8B-B14F-4D97-AF65-F5344CB8AC3E}">
        <p14:creationId xmlns:p14="http://schemas.microsoft.com/office/powerpoint/2010/main" val="372372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47088" y="1309973"/>
            <a:ext cx="8958806" cy="459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71500" indent="-34290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wpływy z otrzymanych darowizn w formie pieniężnej – wkład własny beneficjentów Rządowego Programu Odbudowy Zabytków (dział 921 rozdział 92120 § 0960):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13 000,00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571500" indent="-34290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wpływy z różnych dochodów (§ 0970):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102 200,00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z tego: </a:t>
            </a:r>
          </a:p>
          <a:p>
            <a:pPr marL="1257300" lvl="1" indent="-34290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m.in. sprzedaż dzienników budowy, tablic informacyjnych, ksiąg obiektów budowlanych (dział 750 rozdział 75020: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1" indent="-34290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sprzedaż odpadów poprodukcyjnych (dział 801 rozdział 80140): </a:t>
            </a:r>
            <a:b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500,00 zł</a:t>
            </a:r>
          </a:p>
          <a:p>
            <a:pPr marL="1257300" lvl="1" indent="-34290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5% od wykorzystanych środków przekazanych powiatowi przez Państwowy Fundusz Rehabilitacji Osób Niepełnosprawnych (dział 853 rozdział 85324):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78 000,00 zł</a:t>
            </a: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6991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BIEŻĄCE                                                    76 712 706,41 zł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własne:                                                              11 588 036,73 zł</a:t>
            </a:r>
          </a:p>
        </p:txBody>
      </p:sp>
    </p:spTree>
    <p:extLst>
      <p:ext uri="{BB962C8B-B14F-4D97-AF65-F5344CB8AC3E}">
        <p14:creationId xmlns:p14="http://schemas.microsoft.com/office/powerpoint/2010/main" val="33110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790321"/>
            <a:ext cx="8958806" cy="603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800100" indent="-34290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758 rozdział 75814 (wynagrodzenie płatnika za terminowe wpłacanie podatków pobranych przez płatnika na rzecz budżetu państwa oraz z tytułu wykonywania zadań związanych z ustalaniem prawa do świadczeń i ich wysokości oraz wypłatą świadczeń): </a:t>
            </a:r>
            <a:b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8 700,00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w tym</a:t>
            </a:r>
          </a:p>
          <a:p>
            <a:pPr marL="1257300" lvl="1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Dom Pomocy Społecznej: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750,00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1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Placówka Opiekuńczo-Wychowawcza: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57300" lvl="1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Poradnia Psychologiczno-Pedagogiczna: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57300" lvl="1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Powiatowe Centrum Pomocy Rodzinie: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57300" lvl="1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Powiatowy Urząd Pracy: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57300" lvl="1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Specjalny Ośrodek Szkolno-Wychowawczy: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1 500,00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57300" lvl="1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Starostwo Powiatowe: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1 800,00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57300" lvl="1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Zarząd Dróg Powiatowych: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57300" lvl="1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Zespół Szkół Ogólnokształcących: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57300" lvl="1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786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Zespół Szkół: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2 500,00 zł</a:t>
            </a: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6991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BIEŻĄCE                                                    76 712 706,41 zł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własne:                                                              11 588 036,73 zł</a:t>
            </a:r>
          </a:p>
        </p:txBody>
      </p:sp>
    </p:spTree>
    <p:extLst>
      <p:ext uri="{BB962C8B-B14F-4D97-AF65-F5344CB8AC3E}">
        <p14:creationId xmlns:p14="http://schemas.microsoft.com/office/powerpoint/2010/main" val="1516564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924324"/>
            <a:ext cx="8958806" cy="593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środki otrzymane z</a:t>
            </a:r>
            <a:r>
              <a:rPr lang="pl-PL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państwowego Funduszu rozwoju przewozów autobusowych o charakterze użyteczności publicznej 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(dział 600 rozdział 60014 § 2170):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1 750 000,00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udział w wysokości 25% w dochodach budżetu państwa z tytułu gospodarowania nieruchomościami stanowiącymi własność Skarbu Państwa (dział 700 rozdział 70005 § 2360):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110 000,00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środki z Funduszu Pracy na sfinansowanie kosztów wynagrodzenia i składek na ubezpieczenia społeczne pracowników Powiatowego Urzędu Pracy (dział 853 rozdział 85333 § 2690):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211 842,00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środki z gmin i powiatów na dofinansowanie zadań bieżących (utrzymanie dzieci w placówkach  opiekuńczo-wychowawczych i w rodzinach zastępczych (§ 2900):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1 650 000,00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w tym:</a:t>
            </a:r>
          </a:p>
          <a:p>
            <a:pPr marL="1028700" lvl="1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855 rozdział85508 (rodziny zastępcze):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940 000,00 zł</a:t>
            </a:r>
          </a:p>
          <a:p>
            <a:pPr marL="1028700" lvl="1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855 rozdział 85510 (placówki):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710 000,00 zł</a:t>
            </a: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6991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BIEŻĄCE                                                    76 712 706,41 zł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własne:                                                              11 588 036,73 zł</a:t>
            </a:r>
          </a:p>
        </p:txBody>
      </p:sp>
    </p:spTree>
    <p:extLst>
      <p:ext uri="{BB962C8B-B14F-4D97-AF65-F5344CB8AC3E}">
        <p14:creationId xmlns:p14="http://schemas.microsoft.com/office/powerpoint/2010/main" val="3265445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1241341"/>
            <a:ext cx="8958806" cy="552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dotacja celowa z budżetu Województwa Kujawsko-Pomorskiego na sfinansowanie dopłat z tytułu sprzedaży biletów ulgowych w ramach PTZ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600 rozdział 60004 § 2330):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500 000,00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dotacje celowa otrzymane z budżetów gmin powiatu wąbrzeskiego na dofinansowanie zadania PTZ (dział 600 rozdział 60004 § 2710):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1 680 000,00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w tym:</a:t>
            </a:r>
          </a:p>
          <a:p>
            <a:pPr marL="79248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 budżetu Gminy Dębowa Łąka: 		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175 000,00 zł</a:t>
            </a:r>
          </a:p>
          <a:p>
            <a:pPr marL="79248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 budżetu Gminy Książki: 			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165 000,00 zł</a:t>
            </a:r>
          </a:p>
          <a:p>
            <a:pPr marL="79248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 budżetu Gminy Płużnica: 			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230 000,00 zł</a:t>
            </a:r>
          </a:p>
          <a:p>
            <a:pPr marL="79248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 budżetu Gminy Ryńsk: 				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500 000,00 zł</a:t>
            </a:r>
          </a:p>
          <a:p>
            <a:pPr marL="79248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 budżetu Gminy Miasto Wąbrzeźno: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610 000,00 zł</a:t>
            </a: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dotacja celowa otrzymana z budżetu Gminy Miasto Wąbrzeźno na dofinansowanie wniesienia dopłat do spółki Drogi powiatowe Spółka z o. o. (dział 600 rozdział 60014 § 2710):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8 000,00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27621" y="72765"/>
            <a:ext cx="8331185" cy="10791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BIEŻĄCE                                                    76 712 706,41 zł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Dotacje celowe otrzymane z budżetów innych jednostek samorządu terytorialnego:                                                                    2 188 000,00 zł</a:t>
            </a:r>
          </a:p>
        </p:txBody>
      </p:sp>
    </p:spTree>
    <p:extLst>
      <p:ext uri="{BB962C8B-B14F-4D97-AF65-F5344CB8AC3E}">
        <p14:creationId xmlns:p14="http://schemas.microsoft.com/office/powerpoint/2010/main" val="3830218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-288099" y="912579"/>
            <a:ext cx="9246905" cy="570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148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64897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Zadania zlecone z zakresu administracji rządowej: 10 974 945,00 zł</a:t>
            </a:r>
          </a:p>
          <a:p>
            <a:pPr marL="794385" indent="-342900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64897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gospodarka gruntami i nieruchomościami stanowiących własność Skarbu Państwa (dział 700 rozdział 70005):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 tym</a:t>
            </a:r>
            <a:r>
              <a:rPr lang="pl-PL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35 000,00 zł na wynagrodzenia pracowników Starostwa Powiatowego realizujących zadania z zakresu gospodarowania nieruchomościami Skarbu Państwa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4385" indent="-342900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64897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zadania z zakresu geodezji i kartografii (dział 710 rozdział 71012): </a:t>
            </a:r>
            <a:b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271 319,00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 tym 226 319,00 zł na wynagrodzenia pracowników samorządowych realizujących zadania z zakresu geodezji i kartografii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4385" indent="-342900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64897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Powiatowy Inspektorat Nadzoru Budowlanego (dział 710 rozdział 71015):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726 239,00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4385" indent="-342900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64897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wynagrodzenia pracowników Starostwa Powiatowego wykonujących zadania z zakresu administracji rządowej inne niż określone w dziale 700 rozdział 70005 i dziale 710 rozdział 71012 (dział 750 rozdział 75011): </a:t>
            </a:r>
            <a:b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52 520,00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27621" y="72766"/>
            <a:ext cx="8331185" cy="7585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BIEŻĄCE                                                    76 712 706,41 zł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Dotacje celowe z budżetu państwa:                                 12 665 148,00 zł</a:t>
            </a:r>
          </a:p>
        </p:txBody>
      </p:sp>
    </p:spTree>
    <p:extLst>
      <p:ext uri="{BB962C8B-B14F-4D97-AF65-F5344CB8AC3E}">
        <p14:creationId xmlns:p14="http://schemas.microsoft.com/office/powerpoint/2010/main" val="219165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-263047" y="1130237"/>
            <a:ext cx="9221853" cy="541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94385" indent="-342900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64897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pozostałe wydatki obronne (szkolenia obronne) (dział 752  rozdział 75212):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2 500,00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4385" indent="-342900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64897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przeprowadzenie w roku 2025 kwalifikacji wojskowej (dział 752 rozdział 75224):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4385" indent="-342900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64897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Komenda Powiatowej Państwowej Straży Pożarnej (dział 754 rozdział 75411):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6 996 915,00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4385" indent="-342900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64897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nieodpłatna pomoc prawna (dział 755 rozdział 75515):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146 496,00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4385" indent="-342900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64897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prowadzenie ośrodków wsparcia – środowiskowych domów samopomocy (dział 852 rozdział 85203):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2 460 360,00 zł</a:t>
            </a:r>
          </a:p>
          <a:p>
            <a:pPr marL="794385" indent="-342900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64897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utrzymanie systemu teleinformatycznego POMOST (dział 852 rozdział 85295):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3 596,00 zł</a:t>
            </a:r>
          </a:p>
          <a:p>
            <a:pPr marL="794385" indent="-342900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64897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działalność zespołu do spraw orzekania o niepełnosprawności (dział 853 rozdział 85321):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247 000,00 zł</a:t>
            </a:r>
          </a:p>
        </p:txBody>
      </p:sp>
      <p:sp>
        <p:nvSpPr>
          <p:cNvPr id="5" name="Prostokąt 4"/>
          <p:cNvSpPr/>
          <p:nvPr/>
        </p:nvSpPr>
        <p:spPr>
          <a:xfrm>
            <a:off x="627621" y="72766"/>
            <a:ext cx="8331185" cy="7585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BIEŻĄCE                                                    76 712 706,41 zł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Dotacje celowe z budżetu państwa:                                 12 665 148,00 zł</a:t>
            </a:r>
          </a:p>
        </p:txBody>
      </p:sp>
    </p:spTree>
    <p:extLst>
      <p:ext uri="{BB962C8B-B14F-4D97-AF65-F5344CB8AC3E}">
        <p14:creationId xmlns:p14="http://schemas.microsoft.com/office/powerpoint/2010/main" val="998464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-137786" y="1290296"/>
            <a:ext cx="9096592" cy="497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0215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79121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Zadania realizowane na podstawie porozumień z organami administracji rządowej: 59 400,00 zł</a:t>
            </a:r>
          </a:p>
          <a:p>
            <a:pPr marL="793115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79121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przeprowadzenie kwalifikacji wojskowej w roku 2025 (dział 752 rozdział 75224):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33 600,00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(umowa z Wojewodą Kujawsko-Pomorskim)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79121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program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„Za życiem” 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(dział 801 rozdział 80195):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29 400,00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(umowa z Ministrem Edukacji i Nauki)</a:t>
            </a:r>
          </a:p>
          <a:p>
            <a:pPr marL="450215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791210" algn="l"/>
              </a:tabLst>
            </a:pP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79121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Zadania własne: 1 680 803,00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79121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dofinansowanie działalności Domu Pomocy Społecznej (dział 852 rozdział 85202 § 2130)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1 680 803,00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l-PL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27621" y="72766"/>
            <a:ext cx="8331185" cy="7585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BIEŻĄCE                                                    76 712 706,41 zł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Dotacje celowe z budżetu państwa:                                 12 665 148,00 zł</a:t>
            </a:r>
          </a:p>
        </p:txBody>
      </p:sp>
    </p:spTree>
    <p:extLst>
      <p:ext uri="{BB962C8B-B14F-4D97-AF65-F5344CB8AC3E}">
        <p14:creationId xmlns:p14="http://schemas.microsoft.com/office/powerpoint/2010/main" val="1825870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47088" y="2777489"/>
            <a:ext cx="8911718" cy="367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„Zakup środków i wdrożenie procedur zapewniających bezpieczeństwo w cyberprzestrzeni Powiatu Wąbrzeskiego” </a:t>
            </a: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Fundusze Europejskie na Rozwój Cyfrowy 2021-2027 Priorytet II: Zaawansowane usługi cyfrowe Działanie 2.2 Wzmocnienie krajowego systemu </a:t>
            </a:r>
            <a:r>
              <a:rPr lang="pl-PL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cyberbezpieczeństwa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101 500,00 zł </a:t>
            </a: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(dział 720 rozdział 72095 § 2057: 83 230,00 zł, § 2059: 18 270,00 zł)</a:t>
            </a:r>
          </a:p>
        </p:txBody>
      </p:sp>
      <p:sp>
        <p:nvSpPr>
          <p:cNvPr id="5" name="Prostokąt 4"/>
          <p:cNvSpPr/>
          <p:nvPr/>
        </p:nvSpPr>
        <p:spPr>
          <a:xfrm>
            <a:off x="627621" y="72765"/>
            <a:ext cx="8331185" cy="13879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BIEŻĄCE                                                    76 712 706,41 zł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Dotacje celowe i środki otrzymane w ramach programów finansowanych z udziałem środków o których mowa w art. 5 ust. 1 pkt 2 i 3:                                                                                      1 136 844,64 zł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85" y="1614786"/>
            <a:ext cx="8366684" cy="8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2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ZAŁOŻENIA DO PROJEKTU BUDŻETU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48924" y="976809"/>
            <a:ext cx="8673799" cy="497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wzrost wynagrodzeń finansowanych z budżetu powiatu: 10,0 %;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wzrost wynagrodzeń w państwowej sferze budżetowej: 5,00 %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wynagrodzenia dla nauczycieli – kwota bazowa od dnia 01.01.2025 r.: </a:t>
            </a:r>
            <a:b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5 434,82 zł;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wysokość płacy minimalnej od 01.01.2025 r.: 4 666,00 zł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wzrostu wydatków związanych z podatkami lokalnymi: 2,7%;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wzrost wydatków rzeczowych: 10,0%;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wysokość wpłaty podstawowej na PPK: 1,5% wynagrodzenia pracownika - uczestnika PPK;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wysokość wpłaty dodatkowej na PPK: 0,0%;</a:t>
            </a:r>
          </a:p>
        </p:txBody>
      </p:sp>
      <p:pic>
        <p:nvPicPr>
          <p:cNvPr id="5" name="Picture 5" descr="Powiat Wąbrzeski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073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3141168"/>
            <a:ext cx="8911718" cy="258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pl-PL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Ready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steady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work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II” </a:t>
            </a: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Erasmus+ Rodzaj działania: KA1 Kształcenia i  szkolenia zawodowe</a:t>
            </a: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107 791,64 zł </a:t>
            </a: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(dział 801 rozdział 80195 § 2701)</a:t>
            </a:r>
          </a:p>
        </p:txBody>
      </p:sp>
      <p:sp>
        <p:nvSpPr>
          <p:cNvPr id="5" name="Prostokąt 4"/>
          <p:cNvSpPr/>
          <p:nvPr/>
        </p:nvSpPr>
        <p:spPr>
          <a:xfrm>
            <a:off x="627621" y="72765"/>
            <a:ext cx="8331185" cy="13879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BIEŻĄCE                                                    76 712 706,41 zł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Dotacje celowe i środki otrzymane w ramach programów finansowanych z udziałem środków o których mowa w art. 5 ust. 1 pkt 2 i 3:                                                                                      1 136 844,64 zł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1" y="1837599"/>
            <a:ext cx="3888812" cy="74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2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sko-niemiecka współpraca młodzieży - Państwowe Liceum Sztuk Plastycznych  im. M. Abakanowicz w Gdyni - Portal Gov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41" y="1124654"/>
            <a:ext cx="5346943" cy="225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3380396"/>
            <a:ext cx="8911718" cy="288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„Wymiana młodzieży Zespołu Szkół Ogólnokształcących w Wąbrzeźnie i Albert Schweitzer </a:t>
            </a:r>
            <a:r>
              <a:rPr lang="pl-PL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Schule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Gymnasium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 </a:t>
            </a:r>
            <a:r>
              <a:rPr lang="pl-PL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Alsfeld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Zachować pamięć” </a:t>
            </a: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25 000,00 zł </a:t>
            </a: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(dział 801 rozdział 80195 § 2703)</a:t>
            </a:r>
          </a:p>
        </p:txBody>
      </p:sp>
      <p:sp>
        <p:nvSpPr>
          <p:cNvPr id="5" name="Prostokąt 4"/>
          <p:cNvSpPr/>
          <p:nvPr/>
        </p:nvSpPr>
        <p:spPr>
          <a:xfrm>
            <a:off x="627621" y="72765"/>
            <a:ext cx="8331185" cy="13879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BIEŻĄCE                                                    76 712 706,41 zł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Dotacje celowe i środki otrzymane w ramach programów finansowanych z udziałem środków o których mowa w art. 5 ust. 1 pkt 2 i 3:                                                                                      1 136 844,64 zł</a:t>
            </a:r>
          </a:p>
        </p:txBody>
      </p:sp>
    </p:spTree>
    <p:extLst>
      <p:ext uri="{BB962C8B-B14F-4D97-AF65-F5344CB8AC3E}">
        <p14:creationId xmlns:p14="http://schemas.microsoft.com/office/powerpoint/2010/main" val="577502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75400" y="2736937"/>
            <a:ext cx="8911718" cy="33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„Zdrowy i aktywny urzędnik w Powiecie Wąbrzeskim” </a:t>
            </a: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Fundusze Europejskie dla Kujaw i Pomorza na lata 2021 - 2027, Priorytet 8 Fundusze europejskie na wsparcie w obszarze rynku pracy, edukacji i włączenia społecznego, Działanie 08.08 Wsparcie w obszarze zdrowia</a:t>
            </a: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25 650,00 zł </a:t>
            </a: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(dział 853 rozdział 85395 § 2057: 24 225,00 zł, § 2059:  1 425,00 zł)</a:t>
            </a:r>
          </a:p>
        </p:txBody>
      </p:sp>
      <p:sp>
        <p:nvSpPr>
          <p:cNvPr id="5" name="Prostokąt 4"/>
          <p:cNvSpPr/>
          <p:nvPr/>
        </p:nvSpPr>
        <p:spPr>
          <a:xfrm>
            <a:off x="627621" y="72765"/>
            <a:ext cx="8331185" cy="13879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BIEŻĄCE                                                    76 712 706,41 zł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Dotacje celowe i środki otrzymane w ramach programów finansowanych z udziałem środków o których mowa w art. 5 ust. 1 pkt 2 i 3:                                                                                      1 136 844,64 zł</a:t>
            </a:r>
          </a:p>
        </p:txBody>
      </p:sp>
      <p:pic>
        <p:nvPicPr>
          <p:cNvPr id="2050" name="Picture 2" descr="Poznaj zasady promowania projektu · Regionalny Program Operacyj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1" y="1596179"/>
            <a:ext cx="8359497" cy="85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533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75400" y="2744482"/>
            <a:ext cx="8911718" cy="367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„Rodzina w Centrum Etap I” </a:t>
            </a: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Fundusze Europejskie dla Kujaw i Pomorza na lata 2021 - 2027, Priorytet 08. Fundusze Europejskie na Wsparcie w Obszarze Rynku Pracy, Edukacji i Włączenia Społecznego, Działanie FEKP.08.25 Usługi wsparcia rodzin i pieczy zastępczej</a:t>
            </a: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876 903,00 zł </a:t>
            </a: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(dział 855 rozdział 85595 § 2057: 784 597,42 zł, § 2059:  62 305,58 zł)</a:t>
            </a:r>
          </a:p>
        </p:txBody>
      </p:sp>
      <p:sp>
        <p:nvSpPr>
          <p:cNvPr id="5" name="Prostokąt 4"/>
          <p:cNvSpPr/>
          <p:nvPr/>
        </p:nvSpPr>
        <p:spPr>
          <a:xfrm>
            <a:off x="627621" y="72765"/>
            <a:ext cx="8331185" cy="13879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BIEŻĄCE                                                    76 712 706,41 zł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Dotacje celowe i środki otrzymane w ramach programów finansowanych z udziałem środków o których mowa w art. 5 ust. 1 pkt 2 i 3:                                                                                      1 136 844,64 zł</a:t>
            </a:r>
          </a:p>
        </p:txBody>
      </p:sp>
      <p:pic>
        <p:nvPicPr>
          <p:cNvPr id="2050" name="Picture 2" descr="Poznaj zasady promowania projektu · Regionalny Program Operacyj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1" y="1596179"/>
            <a:ext cx="8359497" cy="85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43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248924" y="2038876"/>
            <a:ext cx="8621210" cy="278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15113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758 rozdział 75802</a:t>
            </a:r>
          </a:p>
          <a:p>
            <a:pPr marL="49403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9403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środki na uzupełnienie dochodów powiatów – rezerwa, o której mowa w art. 89 ustawy z dnia 1 października 2024 r. o dochodach jednostek samorządu terytorialnego (Dz. U. poz. 1572)(§ 2760): 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2 185 294,88 zł</a:t>
            </a:r>
          </a:p>
          <a:p>
            <a:pPr marL="49403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subwencja ogólna (§ 2920):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16 160 187,41 zł</a:t>
            </a:r>
            <a:endParaRPr lang="pl-PL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27621" y="72765"/>
            <a:ext cx="8331185" cy="80600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BIEŻĄCE                                                    76 712 706,41 zł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Subwencja:                                                                       18 345 482,29 zł</a:t>
            </a:r>
          </a:p>
        </p:txBody>
      </p:sp>
    </p:spTree>
    <p:extLst>
      <p:ext uri="{BB962C8B-B14F-4D97-AF65-F5344CB8AC3E}">
        <p14:creationId xmlns:p14="http://schemas.microsoft.com/office/powerpoint/2010/main" val="2606713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627621" y="72765"/>
            <a:ext cx="8331185" cy="55134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MAJĄTKOWE:                                          11 588 036,73 zł</a:t>
            </a:r>
          </a:p>
        </p:txBody>
      </p:sp>
      <p:sp>
        <p:nvSpPr>
          <p:cNvPr id="2" name="Prostokąt 1"/>
          <p:cNvSpPr/>
          <p:nvPr/>
        </p:nvSpPr>
        <p:spPr>
          <a:xfrm>
            <a:off x="148590" y="1000503"/>
            <a:ext cx="8810216" cy="552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0447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dochody ze sprzedaży nieruchomości stanowiących własność Powiatu Wąbrzeskiego (dział 700 rozdział 70005 § 0770):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140 000,00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0447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dochody ze sprzedaży składników majątkowych (dział 750 rozdział 75020 § 0870):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0447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środki z Funduszu Przeciwdziałania COVID-19 (dział 921 rozdział 92120 § 6090):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637 000,00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na dofinansowanie zadań w ramach Rządowego Programu Odbudowy Zabytków:</a:t>
            </a:r>
          </a:p>
          <a:p>
            <a:pPr marL="800100" lvl="1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20447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dotacja dla Parafii pw. Św. Wawrzyńca w Ryńsku na „Renowację ścian wewnętrznych kościoła w kościele filialnym rzymsko-katolickim p.w. Najświętszego Serca Pana Jezusa”: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147 000,00 zł;</a:t>
            </a:r>
          </a:p>
          <a:p>
            <a:pPr marL="800100" lvl="1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20447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dotacja dla Parafii pw. ŚŚ. Apostołów Piotra i Pawła w </a:t>
            </a:r>
            <a:r>
              <a:rPr lang="pl-PL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Zieleniu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 „Renowację części ścian kościoła pw. ŚŚ. Apostołów Piotra i Pawła w </a:t>
            </a:r>
            <a:r>
              <a:rPr lang="pl-PL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Zieleniu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490 000,00 zł.</a:t>
            </a:r>
          </a:p>
        </p:txBody>
      </p:sp>
    </p:spTree>
    <p:extLst>
      <p:ext uri="{BB962C8B-B14F-4D97-AF65-F5344CB8AC3E}">
        <p14:creationId xmlns:p14="http://schemas.microsoft.com/office/powerpoint/2010/main" val="1063121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48590" y="814344"/>
            <a:ext cx="8810216" cy="5779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0447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środki z Rządowego Funduszu Rozwoju Dróg (dział 600 rozdział 60014 § 6350):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2 999 604,00 zł 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„Przebudowę drogi powiatowej nr 1424C Rywałd - Dębowa Łąka od km 3+264 do km 16+030 ETAP III od km 13+339 do km 16+030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</a:p>
          <a:p>
            <a:pPr marL="342900" indent="-342900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0447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dotacja celowa otrzymana z PFRON (dział 853 rozdział 85324 § 6260):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16 500,00 zł 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zakup i montaż klimatyzacji w 5 pomieszczeniach DPS</a:t>
            </a:r>
          </a:p>
          <a:p>
            <a:pPr marL="342900" indent="-342900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0447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dotacje celowe otrzymane z tytułu pomocy finansowej udzielanej między jednostkami samorządu terytorialnego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dofinansowanie własnych zadań majątkowych w łącznej wysokości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5 817 302,66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(dział 600 rozdział 60014 § 6300), w tym:</a:t>
            </a:r>
          </a:p>
          <a:p>
            <a:pPr marL="508000" indent="-28575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45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Gmina Miasto Wąbrzeźno: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260 000,00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na dofinansowanie wniesienie wkładów do spółki Drogi powiatowe Spółka z o. o.</a:t>
            </a:r>
          </a:p>
          <a:p>
            <a:pPr marL="508000" indent="-28575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339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Powiat Golubsko-Dobrzyńskiego: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90 000,00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na dofinansowanie wniesienia wkładów do spółki Drogi powiatowe Spółka z o. o.</a:t>
            </a: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55134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MAJĄTKOWE:                                          11 588 036,73 zł</a:t>
            </a:r>
          </a:p>
        </p:txBody>
      </p:sp>
    </p:spTree>
    <p:extLst>
      <p:ext uri="{BB962C8B-B14F-4D97-AF65-F5344CB8AC3E}">
        <p14:creationId xmlns:p14="http://schemas.microsoft.com/office/powerpoint/2010/main" val="711946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7088" y="1110817"/>
            <a:ext cx="8810216" cy="516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3390" algn="l"/>
              </a:tabLst>
            </a:pP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Gmina Dębowa Łąka: </a:t>
            </a: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852 420,94 zł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na dofinansowanie zadania </a:t>
            </a: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„Przebudowa drogi powiatowej nr 1424C Rywałd - Dębowa Łąka od km 3+264 do km 16+030 ETAP III od km 13+339 do km 16+030”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(wysokość dotacji ustalona w oparciu o wartości kosztorysowe)</a:t>
            </a:r>
          </a:p>
          <a:p>
            <a:pPr marL="50800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3390" algn="l"/>
              </a:tabLst>
            </a:pP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Gmina Książki: </a:t>
            </a: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674 381,72 zł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na dofinansowanie zadania </a:t>
            </a: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 Przebudowa drogi powiatowej nr 1424C Rywałd - Dębowa Łąka od km 3+264 do km 16+030 ETAP III od km 13+339 do km 16+030”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(wysokość dotacji ustalona w oparciu o wartości kosztorysowe)</a:t>
            </a:r>
            <a:endParaRPr lang="pl-PL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800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3390" algn="l"/>
              </a:tabLst>
            </a:pP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Gmina Płużnica: </a:t>
            </a: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1 322 500,00 zł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na dofinansowanie zadania </a:t>
            </a: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„Przebudowa drogi powiatowej Nr 1703 Błędowo – Płużnica od km 6+170 do km 7+160” </a:t>
            </a:r>
            <a:r>
              <a:rPr lang="pl-PL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(wysokość dotacji ustalona w oparciu o wartość szacunkową)</a:t>
            </a:r>
          </a:p>
          <a:p>
            <a:pPr marL="50800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3390" algn="l"/>
              </a:tabLst>
            </a:pP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Województwo Kujawsko-Pomorskie: </a:t>
            </a: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2 645 000,00 zł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na dofinansowanie zadania </a:t>
            </a: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 Przebudowa drogi powiatowej Nr 1703 Błędowo – Płużnica od km 6+170 do km 7+160”</a:t>
            </a:r>
          </a:p>
        </p:txBody>
      </p:sp>
      <p:sp>
        <p:nvSpPr>
          <p:cNvPr id="7" name="Prostokąt 6"/>
          <p:cNvSpPr/>
          <p:nvPr/>
        </p:nvSpPr>
        <p:spPr>
          <a:xfrm>
            <a:off x="627621" y="72765"/>
            <a:ext cx="8331185" cy="55134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MAJĄTKOWE:                                          11 588 036,73 zł</a:t>
            </a:r>
          </a:p>
        </p:txBody>
      </p:sp>
    </p:spTree>
    <p:extLst>
      <p:ext uri="{BB962C8B-B14F-4D97-AF65-F5344CB8AC3E}">
        <p14:creationId xmlns:p14="http://schemas.microsoft.com/office/powerpoint/2010/main" val="1900951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-57449" y="2636064"/>
            <a:ext cx="8911718" cy="367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„Zakup środków i wdrożenie procedur zapewniających bezpieczeństwo w cyberprzestrzeni Powiatu Wąbrzeskiego” </a:t>
            </a: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Fundusze Europejskie na Rozwój Cyfrowy 2021-2027 Priorytet II: Zaawansowane usługi cyfrowe Działanie 2.2 Wzmocnienie krajowego systemu </a:t>
            </a:r>
            <a:r>
              <a:rPr lang="pl-PL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cyberbezpieczeństwa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748 500,00 zł </a:t>
            </a: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(dział 720 rozdział 72095 § 6257: 613 770,00 zł, § 6259: 134 730,00 zł)</a:t>
            </a:r>
          </a:p>
        </p:txBody>
      </p:sp>
      <p:sp>
        <p:nvSpPr>
          <p:cNvPr id="5" name="Prostokąt 4"/>
          <p:cNvSpPr/>
          <p:nvPr/>
        </p:nvSpPr>
        <p:spPr>
          <a:xfrm>
            <a:off x="627621" y="72765"/>
            <a:ext cx="8331185" cy="13879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MAJĄTKOWE                                           11 588 036,73 zł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Dotacje celowe i środki otrzymane w ramach programów finansowanych z udziałem środków o których mowa w art. 5 ust. 1 pkt 2 i 3:                                                                                      1 957 630,07 zł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85" y="1614786"/>
            <a:ext cx="8366684" cy="8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20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47088" y="2748459"/>
            <a:ext cx="8911718" cy="367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„Kompleksowa modernizacja energetyczna obiektów użyteczności publicznej Powiatu Wąbrzeskiego” </a:t>
            </a: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Krajowy Plan Odbudowy i Zwiększania Odporności, Priorytet Zielona energia i zmniejszenie energochłonności - część grantowa, Działanie B1.1.3. Wymiana źródeł ciepła i poprawa efektywności energetycznej szkół</a:t>
            </a: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1 209 130,07 zł </a:t>
            </a: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(dział 900 rozdział 90005 § 6293)</a:t>
            </a:r>
          </a:p>
        </p:txBody>
      </p:sp>
      <p:pic>
        <p:nvPicPr>
          <p:cNvPr id="5122" name="Picture 2" descr="Ciąg znaków K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75" y="1652523"/>
            <a:ext cx="7053944" cy="90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627621" y="72765"/>
            <a:ext cx="8331185" cy="13879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MAJĄTKOWE                                           11 588 036,73 zł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Dotacje celowe i środki otrzymane w ramach programów finansowanych z udziałem środków o których mowa w art. 5 ust. 1 pkt 2 i 3:                                                                                      1 957 630,07 zł</a:t>
            </a:r>
          </a:p>
        </p:txBody>
      </p:sp>
    </p:spTree>
    <p:extLst>
      <p:ext uri="{BB962C8B-B14F-4D97-AF65-F5344CB8AC3E}">
        <p14:creationId xmlns:p14="http://schemas.microsoft.com/office/powerpoint/2010/main" val="244347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ZAŁOŻENIA DO PROJEKTU BUDŻETU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48924" y="823776"/>
            <a:ext cx="8673799" cy="588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wysokość odpisu na zakładowy fundusz świadczeń socjalnych (</a:t>
            </a:r>
            <a:r>
              <a:rPr lang="pl-PL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zfśs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w odniesieniu do osób, w stosunku do których odpisu dokonuje się w oparciu o przepisy ustawy z dnia 4 marca 1994 r. o zakładowym funduszu świadczeń socjalnych: 3 002,63 zł;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wysokość odpisu na </a:t>
            </a:r>
            <a:r>
              <a:rPr lang="pl-PL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zfśs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 odniesieniu do osób, w stosunku do których odpisu dokonuje się w oparciu o art. 53 ust. 1 ustawy z dnia 26 stycznia 1982 r. – Karta nauczyciela: 5 978,30 zł;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wysokość odpisu na </a:t>
            </a:r>
            <a:r>
              <a:rPr lang="pl-PL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zfśs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 nauczyciela emeryta i rencistę – zgodnie z art. 53 ust. 2 Karty nauczyciela – 2 282,62 zł;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wysokość odpisów fakultatywnych na </a:t>
            </a:r>
            <a:r>
              <a:rPr lang="pl-PL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zfśs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 każdą zatrudnioną osobę, w stosunku do której orzeczono znaczny lub umiarkowany stopień niepełnosprawności oraz na każdego emeryta i rencistę objętego opieką socjalną zakładu pracy 500,44 zł;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odstąpienie od tworzenia rezerwy na fundusz nagród.</a:t>
            </a:r>
            <a:endParaRPr lang="pl-PL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5" descr="Powiat Wąbrzeski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171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Prostokąt 36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</a:t>
            </a: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264696" y="2154690"/>
            <a:ext cx="869411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WYDATKI: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	                 90 470 252,61 zł</a:t>
            </a:r>
          </a:p>
          <a:p>
            <a:pPr lvl="0" algn="just">
              <a:spcBef>
                <a:spcPts val="600"/>
              </a:spcBef>
            </a:pP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bieżące: 							 	 76 210 509,94 zł</a:t>
            </a:r>
          </a:p>
          <a:p>
            <a:pPr lvl="0" algn="just">
              <a:spcBef>
                <a:spcPts val="600"/>
              </a:spcBef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majątkowe: 							 14 259 742,67 zł</a:t>
            </a:r>
          </a:p>
        </p:txBody>
      </p:sp>
    </p:spTree>
    <p:extLst>
      <p:ext uri="{BB962C8B-B14F-4D97-AF65-F5344CB8AC3E}">
        <p14:creationId xmlns:p14="http://schemas.microsoft.com/office/powerpoint/2010/main" val="3329910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BIEŻĄCE:                                                    76 210 509,94 zł</a:t>
            </a:r>
          </a:p>
        </p:txBody>
      </p:sp>
      <p:sp>
        <p:nvSpPr>
          <p:cNvPr id="2" name="Prostokąt 1"/>
          <p:cNvSpPr/>
          <p:nvPr/>
        </p:nvSpPr>
        <p:spPr>
          <a:xfrm>
            <a:off x="248924" y="892385"/>
            <a:ext cx="8706143" cy="571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Wynagrodzenia i składki od nich naliczane*):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50 893 174,22 zł</a:t>
            </a:r>
          </a:p>
          <a:p>
            <a:pPr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Wydatki związane z realizacją ich statutowych zadań*):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18 051 518,27 zł</a:t>
            </a:r>
          </a:p>
          <a:p>
            <a:pPr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Dotacje na zadania bieżące*):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2 853 597,23  zł</a:t>
            </a:r>
          </a:p>
          <a:p>
            <a:pPr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Świadczenia na rzecz osób fizycznych*):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1 947 359,00 zł</a:t>
            </a:r>
          </a:p>
          <a:p>
            <a:pPr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Wydatki na programy finansowane z udziałem środków, o których mowa w art. 5 ust. 1 pkt 2 i 3: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1 624 861,22 zł</a:t>
            </a:r>
          </a:p>
          <a:p>
            <a:pPr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Wypłaty z tytułu poręczeń i gwarancji: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0,00 zł</a:t>
            </a:r>
          </a:p>
          <a:p>
            <a:pPr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Obsługa długu: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840 000,00 zł</a:t>
            </a:r>
          </a:p>
          <a:p>
            <a:pPr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endParaRPr lang="pl-PL" sz="1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*)</a:t>
            </a:r>
            <a:r>
              <a:rPr lang="pl-PL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bez wydatków na programy finansowane z udziałem środków, o których mowa w art. 5 ust. 1 pkt 2 i 3</a:t>
            </a:r>
          </a:p>
        </p:txBody>
      </p:sp>
    </p:spTree>
    <p:extLst>
      <p:ext uri="{BB962C8B-B14F-4D97-AF65-F5344CB8AC3E}">
        <p14:creationId xmlns:p14="http://schemas.microsoft.com/office/powerpoint/2010/main" val="320280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48924" y="1052743"/>
            <a:ext cx="8778332" cy="485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010 Rolnictwo i łowiectwo: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30 000,00 zł 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01005 Prace geodezyjno-urządzeniowe na potrzeby rolnictwa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b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30 000,00 zł 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odpłatne wykonanie gleboznawczych klasyfikacji gruntów prowadzonych na wniosek stron: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020 Leśnictwo: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33 960,00 zł 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02002 Nadzór nad gospodarką leśną: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33 960,00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nadzór nad lasami prywatnymi</a:t>
            </a: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600 Transport i łączność: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6 486 632,83 zł 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60004 Lokalny transport zbiorowy: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4 100 000,00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BIEŻĄCE:                                                    76 210 509,94 zł</a:t>
            </a:r>
          </a:p>
        </p:txBody>
      </p:sp>
    </p:spTree>
    <p:extLst>
      <p:ext uri="{BB962C8B-B14F-4D97-AF65-F5344CB8AC3E}">
        <p14:creationId xmlns:p14="http://schemas.microsoft.com/office/powerpoint/2010/main" val="1018006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48924" y="792586"/>
            <a:ext cx="8709882" cy="5743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60014 Drogi publiczne powiatowe: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2 386 632,83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bieżące utrzymanie dróg: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1 583 000,00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dopłaty do Drogi powiatowe Spółka z  o. o.: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28 000,00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opłata roczna z tytułu wyłączenia gruntów z produkcji rolniczej w związku z realizacją inwestycji „Przebudowa drogi powiatowej Nr 1713C Książki – Kruszyny od km 2+300 do km5+885”: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5 876,00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„Remont nawierzchni drogi powiatowej Nr 1708C Stanisławki – Jarantowice od km 0+239 do km 3+233”: </a:t>
            </a:r>
            <a:b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769 756,83 zł</a:t>
            </a:r>
          </a:p>
          <a:p>
            <a:pPr lvl="2" algn="just">
              <a:spcBef>
                <a:spcPts val="300"/>
              </a:spcBef>
              <a:spcAft>
                <a:spcPts val="300"/>
              </a:spcAft>
            </a:pPr>
            <a:r>
              <a:rPr lang="pl-PL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Realizacja zadania: 2024 – 2025 </a:t>
            </a:r>
          </a:p>
          <a:p>
            <a:pPr lvl="2" algn="just">
              <a:spcBef>
                <a:spcPts val="300"/>
              </a:spcBef>
              <a:spcAft>
                <a:spcPts val="300"/>
              </a:spcAft>
            </a:pPr>
            <a:r>
              <a:rPr lang="pl-PL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Wartość szacunkowa zadania: 3 848 781,66 zł</a:t>
            </a:r>
          </a:p>
          <a:p>
            <a:pPr lvl="2" algn="just">
              <a:spcBef>
                <a:spcPts val="300"/>
              </a:spcBef>
              <a:spcAft>
                <a:spcPts val="300"/>
              </a:spcAft>
            </a:pPr>
            <a:r>
              <a:rPr lang="pl-PL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Źródła finansowania w roku 2025 - dochody własne powiatu</a:t>
            </a:r>
          </a:p>
        </p:txBody>
      </p:sp>
      <p:sp>
        <p:nvSpPr>
          <p:cNvPr id="5" name="Prostokąt 4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BIEŻĄCE:                                                    76 210 509,94 zł</a:t>
            </a:r>
          </a:p>
        </p:txBody>
      </p:sp>
    </p:spTree>
    <p:extLst>
      <p:ext uri="{BB962C8B-B14F-4D97-AF65-F5344CB8AC3E}">
        <p14:creationId xmlns:p14="http://schemas.microsoft.com/office/powerpoint/2010/main" val="25646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16141" y="927603"/>
            <a:ext cx="8911718" cy="553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700 Gospodarka mieszkaniowa: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50 456,00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70005 Gospodarka gruntami i nieruchomościami: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50 546,00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gospodarowanie nieruchomościami stanowiącymi własność Skarbu Państwa: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gospodarowanie nieruchomościami stanowiącymi własność Powiatu Wąbrzeskiego: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5 456,00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710 Działalność usługowa: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1 888 058,00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71012 Zadania z zakresu geodezji i kartografii: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1 616 819,00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zadania zlecone: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271 319,00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zadania własne: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890 500,00 zł</a:t>
            </a:r>
          </a:p>
          <a:p>
            <a:pPr lvl="1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71015 Nadzór budowlany: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726 239,00 zł</a:t>
            </a: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BIEŻĄCE:                                                    76 210 509,94 zł</a:t>
            </a:r>
          </a:p>
        </p:txBody>
      </p:sp>
    </p:spTree>
    <p:extLst>
      <p:ext uri="{BB962C8B-B14F-4D97-AF65-F5344CB8AC3E}">
        <p14:creationId xmlns:p14="http://schemas.microsoft.com/office/powerpoint/2010/main" val="864043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16141" y="682584"/>
            <a:ext cx="8911718" cy="17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720 Informatyka: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106 500,00 zł</a:t>
            </a:r>
          </a:p>
          <a:p>
            <a:pPr marL="44958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72095 Pozostała działalność: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5 000,00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utrzymanie projektów „Infostrada Kujaw i Pomorza” i „Infostrada Kujaw i Pomorza 2.0”</a:t>
            </a: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BIEŻĄCE:                                                    76 210 509,94 zł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6141" y="4006782"/>
            <a:ext cx="8911718" cy="262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„Zakup środków i wdrożenie procedur zapewniających bezpieczeństwo w cyberprzestrzeni Powiatu Wąbrzeskiego” </a:t>
            </a: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Fundusze Europejskie na Rozwój Cyfrowy 2021-2027 Priorytet II: Zaawansowane usługi cyfrowe Działanie 2.2 Wzmocnienie krajowego systemu </a:t>
            </a:r>
            <a:r>
              <a:rPr lang="pl-PL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cyberbezpieczeństwa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endParaRPr lang="pl-PL" sz="1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101 500,00 zł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61" y="2912653"/>
            <a:ext cx="8366684" cy="8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14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32282" y="1408298"/>
            <a:ext cx="8911718" cy="4222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750 Administracja publiczna: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10 195 680,22 zł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75011 Urzędy wojewódzkie: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52 520,00 zł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75019 Rady powiatów: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332 356,00 zł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75020 Starostwa powiatowe: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9 290 804,22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Starostwo Powiatowe: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8 004 26,22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Zarząd Dróg Powiatowych: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1 286 478,00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75095 Pozostała działalność: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520 000,00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zakup tablic rejestracyjnych i druków dla Wydziału Komunikacji </a:t>
            </a: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BIEŻĄCE:                                                    76 210 509,94 zł</a:t>
            </a:r>
          </a:p>
        </p:txBody>
      </p:sp>
    </p:spTree>
    <p:extLst>
      <p:ext uri="{BB962C8B-B14F-4D97-AF65-F5344CB8AC3E}">
        <p14:creationId xmlns:p14="http://schemas.microsoft.com/office/powerpoint/2010/main" val="2288439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32282" y="823064"/>
            <a:ext cx="8726524" cy="5850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752 Obrona narodowa: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55 500,00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75212 Pozostałe wydatki obronne: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2 500,00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przeprowadzenie szkolenia obronnego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75224 Kwalifikacja wojskowa: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53 000,00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przeprowadzenie w roku 2025 kwalifikacji wojskowej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754 Bezpieczeństwo publiczne i ochrona przeciwpożarowa: </a:t>
            </a:r>
            <a:b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7 001 915,00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75411 Komendy powiatowe Państwowej Straży Pożarnej: </a:t>
            </a:r>
            <a:b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6 996 915,000 zł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75412 Ochotnicze straże pożarne: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5 000,00 zł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755 Wymiar sprawiedliwości: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146 496,00 zł 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75515 Nieodpłatna pomoc prawna: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146 496,00 zł</a:t>
            </a: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BIEŻĄCE:                                                    76 210 509,94 zł</a:t>
            </a:r>
          </a:p>
        </p:txBody>
      </p:sp>
    </p:spTree>
    <p:extLst>
      <p:ext uri="{BB962C8B-B14F-4D97-AF65-F5344CB8AC3E}">
        <p14:creationId xmlns:p14="http://schemas.microsoft.com/office/powerpoint/2010/main" val="3923096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16141" y="919862"/>
            <a:ext cx="8842665" cy="5334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757 Obsługa długu publicznego: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840 000,00 zł 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75702 Obsługa papierów wartościowych, kredytów i pożyczek jednostek samorządu terytorialnego: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840 000,00 zł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758 Różne rozliczenia: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850 000,00 zł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75818 Rezerwy ogólne i celowe: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850 000,00 zł</a:t>
            </a:r>
          </a:p>
          <a:p>
            <a:pPr marL="1249680" lvl="1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rezerwa ogólna: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724 000,00 zł </a:t>
            </a:r>
          </a:p>
          <a:p>
            <a:pPr marL="906780" lvl="1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(min. 0,1%, max.5% wydatków budżetu) 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rezerwa celowa na zarządzanie kryzysowe: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126 000,00 zł </a:t>
            </a:r>
          </a:p>
          <a:p>
            <a:pPr lvl="2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(nie mniej niż 0,5% wydatków budżetu, pomniejszonych o wydatki inwestycyjne, wydatki na wynagrodzenia i pochodne oraz wydatki na obsługę długu)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BIEŻĄCE:                                                    76 210 509,94 zł</a:t>
            </a:r>
          </a:p>
        </p:txBody>
      </p:sp>
    </p:spTree>
    <p:extLst>
      <p:ext uri="{BB962C8B-B14F-4D97-AF65-F5344CB8AC3E}">
        <p14:creationId xmlns:p14="http://schemas.microsoft.com/office/powerpoint/2010/main" val="1368887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32282" y="1082754"/>
            <a:ext cx="8911718" cy="515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801 Oświata i wychowanie: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19 818 904,22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80103 Oddziały przedszkolne w szkołach podstawowych: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542 480,00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80115 Technika: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10 525 744,00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Zespół Szkół: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10 499 744,00 zł</a:t>
            </a:r>
          </a:p>
          <a:p>
            <a:pPr marL="1714500" lvl="3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remont dachu : 105 000,00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Starostwo Powiatowe: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26 000,00 zł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80117 Branżowe szkoły I: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2 361 400,00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Zespół Szkół: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2 218 700,00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Starostwo Powiatowe: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142 700,00 zł</a:t>
            </a: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BIEŻĄCE:                                                    76 210 509,94 zł</a:t>
            </a:r>
          </a:p>
        </p:txBody>
      </p:sp>
    </p:spTree>
    <p:extLst>
      <p:ext uri="{BB962C8B-B14F-4D97-AF65-F5344CB8AC3E}">
        <p14:creationId xmlns:p14="http://schemas.microsoft.com/office/powerpoint/2010/main" val="58192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Prostokąt 36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248923" y="646111"/>
            <a:ext cx="8672367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wg złożonych projektów: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      </a:t>
            </a:r>
            <a:r>
              <a:rPr lang="pl-PL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88 205 979,14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zł</a:t>
            </a:r>
          </a:p>
          <a:p>
            <a:pPr lvl="0" algn="ctr">
              <a:spcBef>
                <a:spcPts val="600"/>
              </a:spcBef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wg złożonych projektów:  			   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100 549 470,39 zł</a:t>
            </a:r>
          </a:p>
          <a:p>
            <a:pPr lvl="0" algn="ctr">
              <a:spcBef>
                <a:spcPts val="600"/>
              </a:spcBef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ROZCHODY:  				                                     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1 695 452,00 zł</a:t>
            </a:r>
          </a:p>
          <a:p>
            <a:pPr lvl="0" algn="ctr">
              <a:spcBef>
                <a:spcPts val="600"/>
              </a:spcBef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D-W-R:  										           </a:t>
            </a:r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-14 039 473,00 zł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8923" y="2715238"/>
            <a:ext cx="843301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zredukowanie planowanego wzrostu wynagrodzeń do 5,0%</a:t>
            </a: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zredukowanie wzrostu wydatków rzeczowych do wysokości ok. 5%</a:t>
            </a: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ograniczenie kwot przeznaczonych na remonty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8923" y="4245756"/>
            <a:ext cx="867236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(po korekcie):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                  </a:t>
            </a:r>
            <a:r>
              <a:rPr lang="pl-PL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88 300 743,14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zł</a:t>
            </a:r>
          </a:p>
          <a:p>
            <a:pPr lvl="0" algn="ctr">
              <a:spcBef>
                <a:spcPts val="600"/>
              </a:spcBef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(po korekcie):  				                 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90 470 252,61 zł</a:t>
            </a:r>
          </a:p>
          <a:p>
            <a:pPr lvl="0" algn="ctr">
              <a:spcBef>
                <a:spcPts val="600"/>
              </a:spcBef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ROZCHODY:  				                                     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1 695 452,00 zł</a:t>
            </a:r>
          </a:p>
          <a:p>
            <a:pPr lvl="0" algn="ctr">
              <a:spcBef>
                <a:spcPts val="600"/>
              </a:spcBef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D-W-R:  											       </a:t>
            </a:r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-3 864 961,47 zł</a:t>
            </a:r>
          </a:p>
          <a:p>
            <a:pPr lvl="0" algn="ctr">
              <a:spcBef>
                <a:spcPts val="600"/>
              </a:spcBef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PRZYCHODY:                                                            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3 864 961,47 zł</a:t>
            </a:r>
          </a:p>
        </p:txBody>
      </p:sp>
    </p:spTree>
    <p:extLst>
      <p:ext uri="{BB962C8B-B14F-4D97-AF65-F5344CB8AC3E}">
        <p14:creationId xmlns:p14="http://schemas.microsoft.com/office/powerpoint/2010/main" val="49524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7088" y="1150148"/>
            <a:ext cx="8887654" cy="512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80120 Licea ogólnokształcące: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3 911 052,00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Zespół Szkół Ogólnokształcących: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3 246 521,00 zł</a:t>
            </a:r>
          </a:p>
          <a:p>
            <a:pPr marL="1714500" lvl="3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remont toalet: 180 000,00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Starostwo Powiatowe: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4 500,00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80140 Placówki kształcenia ustawicznego i centra kształcenia zawodowego: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147 360,00 zł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80146 Dokształcanie i doskonalenie nauczycieli: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93 000,00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Zespół Szkół Ogólnokształcących: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8 000,00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Zespół Szkół: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35 000,00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Starostwo Powiatowe: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BIEŻĄCE:                                                    76 210 509,94 zł</a:t>
            </a:r>
          </a:p>
        </p:txBody>
      </p:sp>
    </p:spTree>
    <p:extLst>
      <p:ext uri="{BB962C8B-B14F-4D97-AF65-F5344CB8AC3E}">
        <p14:creationId xmlns:p14="http://schemas.microsoft.com/office/powerpoint/2010/main" val="38525718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7088" y="1513581"/>
            <a:ext cx="8911718" cy="3687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80152 Realizacja zadań wymagających stosowania specjalnej organizacji nauki i metod pracy dla dzieci i młodzieży w gimnazjach i klasach dotychczasowego gimnazjum prowadzonych w innych typach szkół, liceach ogólnokształcących, technikach, branżowych szkołach I stopnia i klasach dotychczasowej zasadniczej szkoły zawodowej prowadzonych w branżowych szkołach I stopnia oraz szkołach artystycznych: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1 237 949,00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Zespół Szkół Ogólnokształcących: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181 620,00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Zespół Szkół: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1 056 329,00 zł</a:t>
            </a: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BIEŻĄCE:                                                    76 210 509,94 zł</a:t>
            </a:r>
          </a:p>
        </p:txBody>
      </p:sp>
    </p:spTree>
    <p:extLst>
      <p:ext uri="{BB962C8B-B14F-4D97-AF65-F5344CB8AC3E}">
        <p14:creationId xmlns:p14="http://schemas.microsoft.com/office/powerpoint/2010/main" val="516618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7088" y="700782"/>
            <a:ext cx="8911718" cy="585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80195 Pozostała działalność: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999 919,22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obsługa finansowo-księgowa szkół: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402 561,00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realizacja projektu „Za życiem”: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29 400,00 zł 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środki na pomoc zdrowotną dla nauczycieli oraz nauczycieli emerytów i rencistów korzystających z opieki zdrowotnej: </a:t>
            </a:r>
            <a:b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wymiana uczniów Zespołu Szkół Ogólnokształcących i Albert-Schweitzer-</a:t>
            </a:r>
            <a:r>
              <a:rPr lang="pl-PL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Schule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Gymnasium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 </a:t>
            </a:r>
            <a:r>
              <a:rPr lang="pl-PL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Alsfeld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projekt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pl-PL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Ready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steady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work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II” 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538 958,22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wynagrodzenie ekspertów uczestniczących w komisji egzaminacyjnej na awans zawodowy nauczyciela: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1 200,00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zakup nagród dla najlepszych absolwentów szkół prowadzonych przez powiat: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BIEŻĄCE:                                                    76 210 509,94 zł</a:t>
            </a:r>
          </a:p>
        </p:txBody>
      </p:sp>
    </p:spTree>
    <p:extLst>
      <p:ext uri="{BB962C8B-B14F-4D97-AF65-F5344CB8AC3E}">
        <p14:creationId xmlns:p14="http://schemas.microsoft.com/office/powerpoint/2010/main" val="216318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7088" y="609559"/>
            <a:ext cx="8911718" cy="631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5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851 Ochrona zdrowia: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15 000,00 zł 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5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85195 Pozostała działalność: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15 000,00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„Program zapobiegania upadkom dla seniorów w województwie kujawsko-pomorskim”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5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852 Pomoc społeczna: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9 852 081,00 zł 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5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85202 Domy pomocy społecznej: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6 499 303,00 zł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5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85203 Ośrodki wsparcia: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2 460 360,00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Środowiskowe Domy Samopomocy w Bliznie i we Wroniu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5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85203 Powiatowe centra pomocy rodzinie: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882 222,00 zł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5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85220 Jednostki specjalistycznego poradnictwa, mieszkania chronione i ośrodki interwencji kryzysowej: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6 600,00 zł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5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85295 Pozostała działalność: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3 596,00 zł</a:t>
            </a:r>
          </a:p>
          <a:p>
            <a:pPr marL="1249680" lvl="1" indent="-342900" algn="just">
              <a:lnSpc>
                <a:spcPct val="107000"/>
              </a:lnSpc>
              <a:spcBef>
                <a:spcPts val="6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licencja na oprogramowanie POMOST</a:t>
            </a: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BIEŻĄCE:                                                    76 210 509,94 zł</a:t>
            </a:r>
          </a:p>
        </p:txBody>
      </p:sp>
    </p:spTree>
    <p:extLst>
      <p:ext uri="{BB962C8B-B14F-4D97-AF65-F5344CB8AC3E}">
        <p14:creationId xmlns:p14="http://schemas.microsoft.com/office/powerpoint/2010/main" val="3982570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7088" y="582388"/>
            <a:ext cx="8911718" cy="3735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853 Pozostałe zadania w zakresie polityki społecznej: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3 450 100,67 zł 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85311 Rehabilitacja zawodowa i społeczna osób niepełnosprawnych: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215 086,67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dotacja na prowadzenie Warsztatów Terapii Zajęciowej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85321 Zespoły do spraw orzekania o niepełnosprawności: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450 044,00 zł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85333 Powiatowe urzędy pracy: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2 756 470,00 zł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85395 Pozostała działalność: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28 500,00 zł</a:t>
            </a: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BIEŻĄCE:                                                    76 210 509,94 zł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138098" y="5049232"/>
            <a:ext cx="8911718" cy="160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„Zdrowy i aktywny urzędnik w Powiecie Wąbrzeskim” </a:t>
            </a: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Fundusze Europejskie dla Kujaw i Pomorza na lata 2021 - 2027, Priorytet 8 Fundusze europejskie na wsparcie w obszarze rynku pracy, edukacji i włączenia społecznego, Działanie 08.08 Wsparcie w obszarze zdrowia</a:t>
            </a: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2" descr="Poznaj zasady promowania projektu · Regionalny Program Operacyj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4" y="4255262"/>
            <a:ext cx="8359497" cy="85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9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7088" y="676819"/>
            <a:ext cx="9096912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854 Edukacyjna opieka wychowawcza: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9 593 684,00 zł  </a:t>
            </a:r>
          </a:p>
          <a:p>
            <a:pPr marL="1412240" lvl="1" indent="-95504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85403 Specjalne ośrodki szkolno-wychowawcze: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lang="pl-PL" sz="2200" b="1">
                <a:latin typeface="Times New Roman" panose="02020603050405020304" pitchFamily="18" charset="0"/>
                <a:ea typeface="Times New Roman" panose="02020603050405020304" pitchFamily="18" charset="0"/>
              </a:rPr>
              <a:t>185 356,00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Specjalny Ośrodek Szkolno-Wychowawczy: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8 159 856,00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Starostwo Powiatowe: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25 500,00 zł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85406 Poradnie psychologiczno-pedagogiczne, w tym poradnie specjalistyczne: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1 359 418,00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Poradnia Psychologiczno-Pedagogiczna: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1 358 08,00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Starostwo Powiatowe: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1 350,00 zł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85410 Internaty i bursy szkolne: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8 910,00 zł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85446 Dokształcanie i doskonalenie nauczycieli: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40 000,00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Specjalny Ośrodek Szkolno-Wychowawczy: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25 000,00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Poradnia Psychologiczno-Pedagogiczna: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15 000,00 zł</a:t>
            </a: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BIEŻĄCE:                                                    76 210 509,94 zł</a:t>
            </a:r>
          </a:p>
        </p:txBody>
      </p:sp>
    </p:spTree>
    <p:extLst>
      <p:ext uri="{BB962C8B-B14F-4D97-AF65-F5344CB8AC3E}">
        <p14:creationId xmlns:p14="http://schemas.microsoft.com/office/powerpoint/2010/main" val="2150700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7088" y="625728"/>
            <a:ext cx="8709882" cy="412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855 Rodzina: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5 625 042,00 zł</a:t>
            </a:r>
          </a:p>
          <a:p>
            <a:pPr marL="453390" indent="889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85508 Rodziny zastępcze: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2 037 556,00 zł</a:t>
            </a:r>
          </a:p>
          <a:p>
            <a:pPr marL="800100" lvl="1" indent="-34290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koszty pobytu wychowanków w rodzinach zastępczych</a:t>
            </a:r>
          </a:p>
          <a:p>
            <a:pPr marL="505460" lvl="1" indent="-4826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85510 Działalność placówek opiekuńczo-wychowawczych: </a:t>
            </a:r>
            <a:b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2 656 583,00 zł</a:t>
            </a:r>
          </a:p>
          <a:p>
            <a:pPr marL="800100" lvl="1" indent="-34290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Placówka Opiekuńczo-Wychowawcza: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1 603 983,00 zł</a:t>
            </a:r>
          </a:p>
          <a:p>
            <a:pPr marL="800100" lvl="1" indent="-34290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pobyt dzieci w palcówkach opiekuńczo-wychowawczych położonych na terenie innych powiatów: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1 000 000,00 zł</a:t>
            </a:r>
          </a:p>
          <a:p>
            <a:pPr marL="44958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85595 Pozostała działalność: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930 903,00 zł</a:t>
            </a: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BIEŻĄCE:                                                    76 210 509,94 zł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53830" y="4748010"/>
            <a:ext cx="8911718" cy="196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„Rodzina w Centrum Etap I” </a:t>
            </a: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Fundusze Europejskie dla Kujaw i Pomorza na lata 2021 - 2027, Priorytet 08. Fundusze Europejskie na Wsparcie w Obszarze Rynku Pracy, Edukacji i Włączenia Społecznego, Działanie FEKP.08.25 Usługi wsparcia rodzin i pieczy zastępczej</a:t>
            </a: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019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68442" y="1264734"/>
            <a:ext cx="8790364" cy="4222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900 Gospodarka komunalna i ochrona środowiska: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47 200,00 zł</a:t>
            </a:r>
          </a:p>
          <a:p>
            <a:pPr marL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90095 Pozostała działalność: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47 200,00 zł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nasadzenia przy drogach powiatowych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utrzymanie 5 czujników monitorujących jakość powietrza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921 Kultura i ochrona dziedzictwa narodowego: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104 400,00 zł</a:t>
            </a:r>
          </a:p>
          <a:p>
            <a:pPr marL="461010" lvl="1" indent="-381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92116 Biblioteki: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104 400,00 zł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926 Kultura fizyczna: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18 500,00 zł  </a:t>
            </a:r>
          </a:p>
          <a:p>
            <a:pPr marL="453390" indent="889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47117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Rozdział 92605 Zadania w zakresie kultury fizycznej: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18 500,00 zł</a:t>
            </a: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BIEŻĄCE:                                                    76 210 509,94 zł</a:t>
            </a:r>
          </a:p>
        </p:txBody>
      </p:sp>
    </p:spTree>
    <p:extLst>
      <p:ext uri="{BB962C8B-B14F-4D97-AF65-F5344CB8AC3E}">
        <p14:creationId xmlns:p14="http://schemas.microsoft.com/office/powerpoint/2010/main" val="22886336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MAJĄTKOWE:                                           14 259 742,67 zł</a:t>
            </a:r>
          </a:p>
        </p:txBody>
      </p:sp>
      <p:sp>
        <p:nvSpPr>
          <p:cNvPr id="2" name="Prostokąt 1"/>
          <p:cNvSpPr/>
          <p:nvPr/>
        </p:nvSpPr>
        <p:spPr>
          <a:xfrm>
            <a:off x="207264" y="687080"/>
            <a:ext cx="8751542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600 rozdział 60014 § 6030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Wniesienie udziałów do Drogi powiatowe Spółka z o. o. w Wąbrzeźni</a:t>
            </a:r>
            <a:r>
              <a:rPr lang="pl-PL" sz="2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1 000 000,00 zł</a:t>
            </a:r>
            <a:r>
              <a:rPr lang="pl-PL" sz="2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Realizacja zadania: lata 2013 – 2028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Jednostka realizująca zadanie: Starostwo Powiatowe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Łączne nakłady finansowe: 14 287 000,00 zł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Źródła finansowania: </a:t>
            </a:r>
          </a:p>
          <a:p>
            <a:pPr marL="228600" indent="-2286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22860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dochody własne powiatu: 650 000,00 zł;</a:t>
            </a:r>
          </a:p>
          <a:p>
            <a:pPr marL="228600" indent="-2286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22860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dotacje celowe otrzymane od jednostek samorządu terytorialnego: </a:t>
            </a:r>
            <a:b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350 000,00 zł, w tym:</a:t>
            </a: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a) dotacja z budżetu Gminy Miasto Wąbrzeźno: 260 000,00 zł,</a:t>
            </a:r>
          </a:p>
          <a:p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b) dotacja z budżetu Powiatu Golubsko-Dobrzyńskiego: 90 000,00 zł</a:t>
            </a:r>
            <a:endParaRPr lang="pl-PL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251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48924" y="1362274"/>
            <a:ext cx="8751542" cy="4519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600 rozdział 60014 § 6050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Przebudowa drogi powiatowej Nr 1701C Działowo – Stanisławki </a:t>
            </a:r>
            <a:b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od km 5+440 do km 8+025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1 493 049,86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Realizacja zadania: 2020 – 2025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Jednostka realizująca zadanie: Starostwo Powiatowe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Wartość zadania: 6 038 840,88 zł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Źródła finansowania w roku 2025 – dochody własne powiatu (w tym kredyt: 1 400 000,00 zł)</a:t>
            </a:r>
          </a:p>
        </p:txBody>
      </p:sp>
      <p:sp>
        <p:nvSpPr>
          <p:cNvPr id="5" name="Prostokąt 4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MAJĄTKOWE:                                           14 259 742,67 zł</a:t>
            </a:r>
          </a:p>
        </p:txBody>
      </p:sp>
    </p:spTree>
    <p:extLst>
      <p:ext uri="{BB962C8B-B14F-4D97-AF65-F5344CB8AC3E}">
        <p14:creationId xmlns:p14="http://schemas.microsoft.com/office/powerpoint/2010/main" val="3782533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Prostokąt 36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</a:t>
            </a: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627621" y="2261230"/>
            <a:ext cx="7839484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OGÓŁEM: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  </a:t>
            </a:r>
            <a:r>
              <a:rPr lang="pl-P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88 300 743,14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zł</a:t>
            </a:r>
          </a:p>
          <a:p>
            <a:pPr lvl="0" algn="just">
              <a:spcBef>
                <a:spcPts val="600"/>
              </a:spcBef>
            </a:pP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bieżące: 					       </a:t>
            </a:r>
            <a:r>
              <a:rPr lang="pl-P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76 712 706,41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zł</a:t>
            </a:r>
          </a:p>
          <a:p>
            <a:pPr lvl="0" algn="just">
              <a:spcBef>
                <a:spcPts val="600"/>
              </a:spcBef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majątkowe: 			             </a:t>
            </a:r>
            <a:r>
              <a:rPr lang="pl-P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11 588 036,73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zł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07264" y="573850"/>
            <a:ext cx="8751542" cy="635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600 rozdział 60014 § 6050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Przebudowa drogi powiatowej Nr 1424C Rywałd - Dębowa Łąka</a:t>
            </a:r>
            <a:b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od km 3+264 do km 16+030 ETAP III od km 13+339 do km 16+030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4 501 906,66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Realizacja zadania: 2021 – 2026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Jednostka realizująca zadanie: Starostwo Powiatowe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Wartość kosztorysowa zadania: 6 033 245,90 zł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Źródła finansowania w roku 2025: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	Rządowy Fundusz Rozwoju Dróg: 2 999 604,00 zł;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	Dotacja celowa z budżetu Gminy Dębowa Łąka: 825 420,94 zł;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  dotacja celowa z budżetu Gminy Książki: 674 81,72 zł;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	dochody własne powiatu: 2 500,00 zł.</a:t>
            </a:r>
          </a:p>
        </p:txBody>
      </p:sp>
      <p:sp>
        <p:nvSpPr>
          <p:cNvPr id="5" name="Prostokąt 4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MAJĄTKOWE:                                           14 259 742,67 zł</a:t>
            </a:r>
          </a:p>
        </p:txBody>
      </p:sp>
    </p:spTree>
    <p:extLst>
      <p:ext uri="{BB962C8B-B14F-4D97-AF65-F5344CB8AC3E}">
        <p14:creationId xmlns:p14="http://schemas.microsoft.com/office/powerpoint/2010/main" val="1214970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07264" y="1154576"/>
            <a:ext cx="8751542" cy="4889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600 rozdział 60014 § 6050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Przebudowa drogi powiatowej Nr 1703 Błędowo – Płużnica </a:t>
            </a:r>
            <a:b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od km 6+170 do km 7+160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3 967 500,00 zł</a:t>
            </a:r>
            <a:r>
              <a:rPr lang="pl-PL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Realizacja zadania: 2017 – 2026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Jednostka realizująca zadanie: Starostwo Powiatowe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Wartość szacunkowa zadania:  2 645 000,00 zł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Źródła finansowania w roku 2025: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	dotacja z budżetu Województwa Kujawsko-Pomorskiego: 2 645 000,00 zł;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	dotacja celowa z budżetu Gminy Płużnica: 1 322 500,00 zł.</a:t>
            </a:r>
          </a:p>
        </p:txBody>
      </p:sp>
      <p:sp>
        <p:nvSpPr>
          <p:cNvPr id="5" name="Prostokąt 4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MAJĄTKOWE:                                           14 259 742,67 zł</a:t>
            </a:r>
          </a:p>
        </p:txBody>
      </p:sp>
    </p:spTree>
    <p:extLst>
      <p:ext uri="{BB962C8B-B14F-4D97-AF65-F5344CB8AC3E}">
        <p14:creationId xmlns:p14="http://schemas.microsoft.com/office/powerpoint/2010/main" val="27848587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07264" y="1444862"/>
            <a:ext cx="8751542" cy="361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600 rozdział 60014 § 6050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Przebudowa drogi powiatowej Nr 1706C Nowa Wieś Królewska – Czaple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Realizacja zadania: 2025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Jednostka realizująca zadanie: Zarząd Dróg Powiatowych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Wartość szacunkowa zadania: 45 000,00zł</a:t>
            </a:r>
          </a:p>
        </p:txBody>
      </p:sp>
      <p:sp>
        <p:nvSpPr>
          <p:cNvPr id="5" name="Prostokąt 4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MAJĄTKOWE:                                           14 259 742,67 zł</a:t>
            </a:r>
          </a:p>
        </p:txBody>
      </p:sp>
    </p:spTree>
    <p:extLst>
      <p:ext uri="{BB962C8B-B14F-4D97-AF65-F5344CB8AC3E}">
        <p14:creationId xmlns:p14="http://schemas.microsoft.com/office/powerpoint/2010/main" val="12992934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40394" y="1041572"/>
            <a:ext cx="9003606" cy="5170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700 rozdział 70005 § 6050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Wykup gruntów zajętych pod drogę </a:t>
            </a:r>
            <a:b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Nr 1729C Łobdowo – Wielkie Pułkowo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Jednostka realizująca zadanie: Starostwo Powiatowe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710 rozdział 71012 § 6060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Zakup drukarki sieciowej </a:t>
            </a:r>
            <a:b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dla Ośrodka Dokumentacji Geodezyjnej i Kartograficznej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Jednostka realizująca zadanie: Starostwo Powiatowe</a:t>
            </a:r>
          </a:p>
        </p:txBody>
      </p:sp>
      <p:sp>
        <p:nvSpPr>
          <p:cNvPr id="5" name="Prostokąt 4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MAJĄTKOWE:                                           14 259 742,67 zł</a:t>
            </a:r>
          </a:p>
        </p:txBody>
      </p:sp>
    </p:spTree>
    <p:extLst>
      <p:ext uri="{BB962C8B-B14F-4D97-AF65-F5344CB8AC3E}">
        <p14:creationId xmlns:p14="http://schemas.microsoft.com/office/powerpoint/2010/main" val="31287225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47088" y="3262909"/>
            <a:ext cx="8911718" cy="282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Zakup środków i wdrożenie procedur zapewniających bezpieczeństwo w cyberprzestrzeni Powiatu Wąbrzeskiego</a:t>
            </a: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Fundusze Europejskie na Rozwój Cyfrowy 2021-2027 Priorytet II: Zaawansowane usługi cyfrowe Działanie 2.2 Wzmocnienie krajowego systemu </a:t>
            </a:r>
            <a:r>
              <a:rPr lang="pl-PL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cyberbezpieczeństwa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748 500,00 zł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61" y="1768907"/>
            <a:ext cx="8366684" cy="867157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MAJĄTKOWE:                                           14 259 742,67 zł</a:t>
            </a:r>
          </a:p>
        </p:txBody>
      </p:sp>
      <p:sp>
        <p:nvSpPr>
          <p:cNvPr id="3" name="Prostokąt 2"/>
          <p:cNvSpPr/>
          <p:nvPr/>
        </p:nvSpPr>
        <p:spPr>
          <a:xfrm>
            <a:off x="248924" y="809154"/>
            <a:ext cx="48157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Dział 720 rozdział 72095 §§ 6057 i 6059</a:t>
            </a:r>
          </a:p>
        </p:txBody>
      </p:sp>
    </p:spTree>
    <p:extLst>
      <p:ext uri="{BB962C8B-B14F-4D97-AF65-F5344CB8AC3E}">
        <p14:creationId xmlns:p14="http://schemas.microsoft.com/office/powerpoint/2010/main" val="27235916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40394" y="1041572"/>
            <a:ext cx="9003606" cy="5246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750 rozdział 75020 § 6050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Zakup pieca centralnego ogrzewania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Jednostka realizująca zadanie: Starostwo Powiatowe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754 rozdział 75405 § 6170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Wpłata na Fundusz Wsparcia Policji z przeznaczeniem na dofinansowanie zakupu radiowozu 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dla Komendy Powiatowej Policji w Wąbrzeźnie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Jednostka realizująca zadanie: Starostwo Powiatowe</a:t>
            </a:r>
          </a:p>
        </p:txBody>
      </p:sp>
      <p:sp>
        <p:nvSpPr>
          <p:cNvPr id="5" name="Prostokąt 4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MAJĄTKOWE:                                           14 259 742,67 zł</a:t>
            </a:r>
          </a:p>
        </p:txBody>
      </p:sp>
    </p:spTree>
    <p:extLst>
      <p:ext uri="{BB962C8B-B14F-4D97-AF65-F5344CB8AC3E}">
        <p14:creationId xmlns:p14="http://schemas.microsoft.com/office/powerpoint/2010/main" val="19388511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40394" y="645845"/>
            <a:ext cx="9003606" cy="592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801 rozdział 80120 § 6050 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Wykonanie kanalizacji sanitarnej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80 000,00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Jednostka realizująca zadanie: Zespół Szkół Ogólnokształcących</a:t>
            </a:r>
          </a:p>
          <a:p>
            <a:pPr algn="just">
              <a:spcBef>
                <a:spcPts val="18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801 rozdział 80195 § 6050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Przebudowa i wyposażenie warsztatów i pracowni kształcenia praktycznego w Zespole Szkół w Wąbrzeźnie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Jednostka realizująca zadanie: Starostwo Powiatowe</a:t>
            </a:r>
          </a:p>
          <a:p>
            <a:pPr algn="just">
              <a:spcBef>
                <a:spcPts val="18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852 rozdział 85202 § 6050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Zakup i montaż klimatyzacji w 5 pomieszczeniach 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33 000,00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Jednostka realizująca zadanie: Dom Pomocy Społecznej</a:t>
            </a:r>
          </a:p>
        </p:txBody>
      </p:sp>
      <p:sp>
        <p:nvSpPr>
          <p:cNvPr id="5" name="Prostokąt 4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MAJĄTKOWE:                                           14 259 742,67 zł</a:t>
            </a:r>
          </a:p>
        </p:txBody>
      </p:sp>
    </p:spTree>
    <p:extLst>
      <p:ext uri="{BB962C8B-B14F-4D97-AF65-F5344CB8AC3E}">
        <p14:creationId xmlns:p14="http://schemas.microsoft.com/office/powerpoint/2010/main" val="39990302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47088" y="3065731"/>
            <a:ext cx="8911718" cy="239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Kompleksowa modernizacja energetyczna obiektów użyteczności publicznej Powiatu Wąbrzeskiego </a:t>
            </a: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Krajowy Plan Odbudowy i Zwiększania Odporności, Priorytet Zielona energia i zmniejszenie energochłonności - część grantowa, Działanie B1.1.3. Wymiana źródeł ciepła i poprawa efektywności energetycznej szkół</a:t>
            </a: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14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1 556 786,15 zł </a:t>
            </a:r>
          </a:p>
        </p:txBody>
      </p:sp>
      <p:pic>
        <p:nvPicPr>
          <p:cNvPr id="5122" name="Picture 2" descr="Ciąg znaków K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75" y="1649807"/>
            <a:ext cx="7053944" cy="90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MAJĄTKOWE:                                           14 259 742,67 zł</a:t>
            </a:r>
          </a:p>
        </p:txBody>
      </p:sp>
      <p:sp>
        <p:nvSpPr>
          <p:cNvPr id="8" name="Prostokąt 7"/>
          <p:cNvSpPr/>
          <p:nvPr/>
        </p:nvSpPr>
        <p:spPr>
          <a:xfrm>
            <a:off x="450761" y="707074"/>
            <a:ext cx="55210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Dział 900 rozdział 90005 §§ 6050, 6053 i 6054</a:t>
            </a:r>
          </a:p>
        </p:txBody>
      </p:sp>
    </p:spTree>
    <p:extLst>
      <p:ext uri="{BB962C8B-B14F-4D97-AF65-F5344CB8AC3E}">
        <p14:creationId xmlns:p14="http://schemas.microsoft.com/office/powerpoint/2010/main" val="1787966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iąg znaków K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75" y="1221636"/>
            <a:ext cx="7053944" cy="90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MAJĄTKOWE:                                           14 259 742,67 zł</a:t>
            </a:r>
          </a:p>
        </p:txBody>
      </p:sp>
      <p:sp>
        <p:nvSpPr>
          <p:cNvPr id="8" name="Prostokąt 7"/>
          <p:cNvSpPr/>
          <p:nvPr/>
        </p:nvSpPr>
        <p:spPr>
          <a:xfrm>
            <a:off x="450761" y="707074"/>
            <a:ext cx="55210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Dział 900 rozdział 90005 §§ 6050, 6053 i 6054</a:t>
            </a:r>
          </a:p>
        </p:txBody>
      </p:sp>
      <p:sp>
        <p:nvSpPr>
          <p:cNvPr id="2" name="Prostokąt 1"/>
          <p:cNvSpPr/>
          <p:nvPr/>
        </p:nvSpPr>
        <p:spPr>
          <a:xfrm>
            <a:off x="174171" y="2470645"/>
            <a:ext cx="8969829" cy="3763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Jednostka realizująca zadanie: Starostwo Powiatowe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Wartość kosztorysowa zadania obejmująca wykonanie termomodernizacji budynku Specjalnego Ośrodka Szkolno-Wychowawczego: 1 556 786,15 zł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Źródło finansowania: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arenR"/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środki unijne w ramach Krajowego Programu Odbudowy: 1 241 289,55 zł;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arenR"/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dochody własne powiatu – wydatki kwalifikowalne (VAT): 285 496,60 zł;</a:t>
            </a:r>
          </a:p>
          <a:p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dochody własne powiatu – wydatki niekwalifikowalne (inspektor nadzoru, </a:t>
            </a:r>
            <a:b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promocja): 30 000,00 zł.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6678494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07264" y="693844"/>
            <a:ext cx="8751542" cy="5929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921 rozdział 92120 § 6570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04470" algn="l"/>
                <a:tab pos="450215" algn="l"/>
                <a:tab pos="506730" algn="l"/>
                <a:tab pos="533400" algn="l"/>
              </a:tabLst>
            </a:pP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Dotacja dla Parafii pw. Św. Wawrzyńca w Ryńsk na „Renowację ścian wewnętrznych kościoła w kościele filialnym rzymsko-katolickim p.w. Najświętszego Serca Pana Jezusa”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150 000,00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Dotacja dla Parafii pw. ŚŚ. Apostołów Piotra i Pawła w </a:t>
            </a:r>
            <a:r>
              <a:rPr lang="pl-PL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Zieleniu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 „Renowację części ścian kościoła pw. ŚŚ. Apostołów Piotra i Pawła w </a:t>
            </a:r>
            <a:r>
              <a:rPr lang="pl-PL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Zieleniu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500 000,00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Łączna wartość zadania: 650 000,00 zł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204470" algn="l"/>
                <a:tab pos="426720" algn="l"/>
                <a:tab pos="450215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Źródła finansowania – Fundusz Przeciwdziałania COVID-19 – Rządowy Program Odbudowy Zabytków</a:t>
            </a:r>
          </a:p>
        </p:txBody>
      </p:sp>
      <p:sp>
        <p:nvSpPr>
          <p:cNvPr id="5" name="Prostokąt 4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MAJĄTKOWE:                                           14 259 742,67 zł</a:t>
            </a:r>
          </a:p>
        </p:txBody>
      </p:sp>
    </p:spTree>
    <p:extLst>
      <p:ext uri="{BB962C8B-B14F-4D97-AF65-F5344CB8AC3E}">
        <p14:creationId xmlns:p14="http://schemas.microsoft.com/office/powerpoint/2010/main" val="25073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Prostokąt 36"/>
          <p:cNvSpPr/>
          <p:nvPr/>
        </p:nvSpPr>
        <p:spPr>
          <a:xfrm>
            <a:off x="627621" y="72765"/>
            <a:ext cx="8331185" cy="6991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BIEŻĄCE                                                    76 712 706,41 zł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własne:                                                              11 588 036,73 zł</a:t>
            </a: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771896"/>
            <a:ext cx="8958806" cy="606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udział w wysokości 2,0% podatku dochodowego od osób fizycznych, (PIT) (dział 756 rozdział 75622 § 0010):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21 129 165,59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udział w wysokości 1,7% w podatku dochodowego od osób prawnych (CIT) (dział 756 rozdział 75622 § 0020):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6 892 979,89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wpływy z opłaty komunikacyjnej (dział 756 rozdział 75618 § 0420): </a:t>
            </a:r>
            <a:b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570 000,00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wpływy z opłat za trwały zarząd nieruchomości stanowiących własność Powiatu Wąbrzeskiego (dział 700 rozdział 70005 § 0470): </a:t>
            </a:r>
            <a:b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1 922,00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wpływy z opłat za holowanie pojazdu (dział 756 rozdział 75618 § 0490):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5 000,00 zł</a:t>
            </a: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wpływy z kar pieniężnych z tytułu naruszenia obowiązku zgłoszenia nabycia lub zbycia pojazdu przez osoby fizyczne (dział 756 rozdział 75618 § 0570):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70 000,00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012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WYNIK BUDŻETU</a:t>
            </a:r>
          </a:p>
        </p:txBody>
      </p:sp>
      <p:sp>
        <p:nvSpPr>
          <p:cNvPr id="2" name="Prostokąt 1"/>
          <p:cNvSpPr/>
          <p:nvPr/>
        </p:nvSpPr>
        <p:spPr>
          <a:xfrm>
            <a:off x="243840" y="2193992"/>
            <a:ext cx="871496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Dochody: 					88 300 743,14 zł</a:t>
            </a:r>
          </a:p>
          <a:p>
            <a:pPr marL="89916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Wydatki: 					90 470 252,61 zł</a:t>
            </a:r>
            <a:endParaRPr lang="pl-P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16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Deficyt budżetowy:          </a:t>
            </a:r>
            <a:r>
              <a:rPr lang="pl-P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-2 169 509,47 zł</a:t>
            </a:r>
            <a:endParaRPr lang="pl-PL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867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PRZYCHODY I ROZCHODY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112718"/>
              </p:ext>
            </p:extLst>
          </p:nvPr>
        </p:nvGraphicFramePr>
        <p:xfrm>
          <a:off x="248924" y="1071416"/>
          <a:ext cx="8709882" cy="5167017"/>
        </p:xfrm>
        <a:graphic>
          <a:graphicData uri="http://schemas.openxmlformats.org/drawingml/2006/table">
            <a:tbl>
              <a:tblPr/>
              <a:tblGrid>
                <a:gridCol w="433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8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7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4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Przychody ogółem: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§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3 864 961,47 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3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Niewydatkowane środki wynikające  z rozliczenia środków określonych w art. 5 ust. 1 pkt 2 ustawy 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906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431 166,58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3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Wolne środki, o których mowa w art. 217 ust. 2 pkt 6 ustawy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950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433 794,89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3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Przychody z zaciągniętych pożyczek i kredytów na rynku krajowym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952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3 000 000,00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012">
                <a:tc>
                  <a:txBody>
                    <a:bodyPr/>
                    <a:lstStyle/>
                    <a:p>
                      <a:pPr algn="l" fontAlgn="ctr"/>
                      <a:endParaRPr lang="pl-PL" sz="2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kredyt inwestycyjny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1 400</a:t>
                      </a:r>
                      <a:r>
                        <a:rPr lang="pl-PL" sz="21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000,00</a:t>
                      </a:r>
                      <a:endParaRPr lang="pl-PL" sz="2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012">
                <a:tc>
                  <a:txBody>
                    <a:bodyPr/>
                    <a:lstStyle/>
                    <a:p>
                      <a:pPr algn="l" fontAlgn="ctr"/>
                      <a:endParaRPr lang="pl-PL" sz="2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kredyt na spłatę kredytów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1 600 000,00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0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Rozchody ogółem: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1 695 495,00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3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Spłaty otrzymanych krajowych pożyczek i kredytów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992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1 695 495,00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954"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kredyt z 2013 r. w BGK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1 300 000,00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623"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kredyt z 2018 r. w mBanku SA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145 452,00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kredyt z 2023 r. w Mikołowskim Banku</a:t>
                      </a:r>
                      <a:r>
                        <a:rPr lang="pl-PL" sz="21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pl-PL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Spółdzielczym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250 000,00</a:t>
                      </a:r>
                    </a:p>
                  </a:txBody>
                  <a:tcPr marL="8736" marR="8736" marT="873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6839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27621" y="72765"/>
            <a:ext cx="8331185" cy="4424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Potrzeby finansowe</a:t>
            </a:r>
          </a:p>
        </p:txBody>
      </p:sp>
      <p:sp>
        <p:nvSpPr>
          <p:cNvPr id="2" name="Prostokąt 1"/>
          <p:cNvSpPr/>
          <p:nvPr/>
        </p:nvSpPr>
        <p:spPr>
          <a:xfrm>
            <a:off x="221212" y="722325"/>
            <a:ext cx="87375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Potrzeby finansowe to element kalkulacji służący ustaleniu dochodów j.s.t. z tytułu subwencji ogólnej z budżetu państwa – w przypadku, gdy dochody z tytułu zwiększonego udziału w podatku PIT i podatku CIT będą niewystarczające na pokrycie naliczonych potrzeb finansowych</a:t>
            </a:r>
            <a:endParaRPr lang="pl-PL" sz="2200" dirty="0"/>
          </a:p>
        </p:txBody>
      </p:sp>
      <p:sp>
        <p:nvSpPr>
          <p:cNvPr id="4" name="Prostokąt 3"/>
          <p:cNvSpPr/>
          <p:nvPr/>
        </p:nvSpPr>
        <p:spPr>
          <a:xfrm>
            <a:off x="997825" y="2513770"/>
            <a:ext cx="6780838" cy="381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Potrzeby finansowe: 					37 406 203,88 zł</a:t>
            </a:r>
          </a:p>
          <a:p>
            <a:pPr marL="2286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 tym:</a:t>
            </a:r>
          </a:p>
          <a:p>
            <a:pPr marL="800100" lvl="1" indent="-342900" algn="just">
              <a:lnSpc>
                <a:spcPct val="106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potrzeby wyrównawcze: 	  		  6 252 008,00 zł</a:t>
            </a:r>
          </a:p>
          <a:p>
            <a:pPr marL="800100" lvl="1" indent="-342900" algn="just">
              <a:lnSpc>
                <a:spcPct val="106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potrzeby oświatowe: 				19 497 608,00 zł</a:t>
            </a:r>
          </a:p>
          <a:p>
            <a:pPr marL="800100" lvl="1" indent="-342900" algn="just">
              <a:lnSpc>
                <a:spcPct val="106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potrzeby rozwojowe: 			     929 924,65 zł</a:t>
            </a:r>
          </a:p>
          <a:p>
            <a:pPr marL="800100" lvl="1" indent="-342900" algn="just">
              <a:lnSpc>
                <a:spcPct val="106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potrzeby ekologiczne: 			     267 777,23 zł</a:t>
            </a:r>
          </a:p>
          <a:p>
            <a:pPr marL="800100" lvl="1" indent="-342900" algn="just">
              <a:lnSpc>
                <a:spcPct val="106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arenR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potrzeby uzupełniające:			10 458 886,00 zł</a:t>
            </a:r>
          </a:p>
          <a:p>
            <a:pPr marL="2286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Korekta z tytułu zamożności 	  				   0,00 zł</a:t>
            </a:r>
            <a:endParaRPr lang="pl-PL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6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771896"/>
            <a:ext cx="8958806" cy="606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wpływy z kar pieniężnych z tytułu naruszenia obowiązku zgłoszenia nabycia lub zbycia pojazdu przez osoby prawne i inne jednostki organizacyjne (dział 756 rozdział 75618 § 0570):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wpływy z opłat za koncesje i licencje (dział 756 rozdział 75618 § 0590):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wpływy z opłat za wydanie duplikatów świadectw, dyplomów, zaświadczeń (dział 801 rozdział 80115 § 0610):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1 200,00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wpływy z opłat za zajęcia pasa drogowego (dział 600 rozdział 60014 § 0620):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145 000,00 zł</a:t>
            </a: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wpływy z opłat za wydanie prawa jazdy (dział 756 rozdział 75618 § 0650):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80 000,00 zł</a:t>
            </a: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wpływy z opłat za korzystanie z wyżywienia w jednostkach realizujących zadania w zakresie wychowania przedszkolnego (dział 801 rozdział 80105 § 0670):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12 000,00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6991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BIEŻĄCE                                                    76 712 706,41 zł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własne:                                                              11 588 036,73 zł</a:t>
            </a:r>
          </a:p>
        </p:txBody>
      </p:sp>
    </p:spTree>
    <p:extLst>
      <p:ext uri="{BB962C8B-B14F-4D97-AF65-F5344CB8AC3E}">
        <p14:creationId xmlns:p14="http://schemas.microsoft.com/office/powerpoint/2010/main" val="25587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" y="1247925"/>
            <a:ext cx="8860432" cy="495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wpływy z różnych opłat (§ 0690):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490 000,00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z tego:</a:t>
            </a:r>
          </a:p>
          <a:p>
            <a:pPr marL="8001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64897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010 rozdział 01005 (wpływy z opłat z tytułu zwrotu kosztów wykonania gleboznawczych klasyfikacji gruntów prowadzonych na wniosek stron):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710 rozdział 71012 (wpływy z tytułu opłat ze sprzedaży map, danych z ewidencji gruntów i budynków oraz innych materiałów i informacji z powiatowego zasobu geodezyjnego i kartograficznego, a także z opłat za czynności związane z prowadzeniem tych zasobów i uzgadnianiem usytuowania projektowanych sieci uzbrojenia terenu):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320 000,00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68453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900 rozdział 90019 (udział we wpływach z opłat i kar za korzystanie ze środowiska):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140 000,00 zł</a:t>
            </a:r>
            <a:endParaRPr lang="pl-PL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6991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BIEŻĄCE                                                    76 712 706,41 zł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własne:                                                              11 588 036,73 zł</a:t>
            </a:r>
          </a:p>
        </p:txBody>
      </p:sp>
    </p:spTree>
    <p:extLst>
      <p:ext uri="{BB962C8B-B14F-4D97-AF65-F5344CB8AC3E}">
        <p14:creationId xmlns:p14="http://schemas.microsoft.com/office/powerpoint/2010/main" val="410649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owiat Wąbrzeski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" y="45609"/>
            <a:ext cx="403673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" y="1530209"/>
            <a:ext cx="8958806" cy="443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715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dochody z najmu i dzierżawy składników majątkowych stanowiących własność Powiatu Wąbrzeskiego (dział 700 rozdział 70005 § 0750): </a:t>
            </a:r>
            <a:b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273 922,00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z tego:</a:t>
            </a:r>
          </a:p>
          <a:p>
            <a:pPr marL="8001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68453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700 rozdział 70005 § 0750: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272 000,00 zł</a:t>
            </a: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w tym: </a:t>
            </a: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8453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Specjalny Ośrodek Szkolno-Wychowawczy: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8453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Starostwo Powiatowe: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8453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Zespół Szkół: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8453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Zespół Szkół Ogólnokształcących: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9 000,00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684530" algn="l"/>
              </a:tabLst>
            </a:pPr>
            <a:r>
              <a:rPr lang="pl-P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dział 750 rozdział 75020: </a:t>
            </a:r>
            <a:r>
              <a:rPr lang="pl-PL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1 922,00 zł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27621" y="72765"/>
            <a:ext cx="8331185" cy="6991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BIEŻĄCE                                                    76 712 706,41 zł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własne:                                                              11 588 036,73 zł</a:t>
            </a:r>
          </a:p>
        </p:txBody>
      </p:sp>
    </p:spTree>
    <p:extLst>
      <p:ext uri="{BB962C8B-B14F-4D97-AF65-F5344CB8AC3E}">
        <p14:creationId xmlns:p14="http://schemas.microsoft.com/office/powerpoint/2010/main" val="28336738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6986</TotalTime>
  <Words>6050</Words>
  <Application>Microsoft Office PowerPoint</Application>
  <PresentationFormat>Pokaz na ekranie (4:3)</PresentationFormat>
  <Paragraphs>559</Paragraphs>
  <Slides>62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62</vt:i4>
      </vt:variant>
    </vt:vector>
  </HeadingPairs>
  <TitlesOfParts>
    <vt:vector size="69" baseType="lpstr">
      <vt:lpstr>Arial</vt:lpstr>
      <vt:lpstr>Calibri</vt:lpstr>
      <vt:lpstr>Calibri Light</vt:lpstr>
      <vt:lpstr>Courier New</vt:lpstr>
      <vt:lpstr>Times New Roman</vt:lpstr>
      <vt:lpstr>Wingdings</vt:lpstr>
      <vt:lpstr>Motyw pakietu Office</vt:lpstr>
      <vt:lpstr>BUDŻET POWIATU WĄBRZESKIEGO NA ROK 2025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 Wieloletniej PROGNOZY FINANSOWEJ NA LATA 2015 - 2028</dc:title>
  <dc:creator>Krzysztof Goleń</dc:creator>
  <cp:lastModifiedBy>Krzysztof Goleń</cp:lastModifiedBy>
  <cp:revision>665</cp:revision>
  <cp:lastPrinted>2017-11-13T10:58:31Z</cp:lastPrinted>
  <dcterms:created xsi:type="dcterms:W3CDTF">2014-11-10T22:04:37Z</dcterms:created>
  <dcterms:modified xsi:type="dcterms:W3CDTF">2024-12-30T06:40:17Z</dcterms:modified>
</cp:coreProperties>
</file>